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9" r:id="rId3"/>
    <p:sldId id="270" r:id="rId4"/>
    <p:sldId id="295" r:id="rId5"/>
    <p:sldId id="258" r:id="rId6"/>
    <p:sldId id="266" r:id="rId7"/>
    <p:sldId id="267" r:id="rId8"/>
    <p:sldId id="283" r:id="rId9"/>
    <p:sldId id="284" r:id="rId10"/>
    <p:sldId id="285" r:id="rId11"/>
    <p:sldId id="275" r:id="rId12"/>
    <p:sldId id="286" r:id="rId13"/>
    <p:sldId id="276" r:id="rId14"/>
    <p:sldId id="287" r:id="rId15"/>
    <p:sldId id="277" r:id="rId16"/>
    <p:sldId id="288" r:id="rId17"/>
    <p:sldId id="278" r:id="rId18"/>
    <p:sldId id="289" r:id="rId19"/>
    <p:sldId id="29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4232A5-7E74-AC2B-2648-85FF9EA44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50E1750-D19F-D2DA-300D-894DADFB4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50DA2C-2CAA-440B-11E8-C455E795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69B3F9-5D8D-96D9-6D1E-8D323F3E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F4CCF0-2A00-D524-1A57-82C7D89E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56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0B9A8-A413-377F-6F8F-A69748C8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9C55951-8AE5-F84E-9512-5809C570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17C787-9F00-3D21-76F8-CB987F9F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C2622B-E58C-10C1-8B44-EE54AFB3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D4E4EC-E0B1-44C3-9B8D-9C126173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59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5C7682A-44E6-B7DA-3793-990DA8A5E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2B1D39-C4FD-765E-710C-1EAA0E41D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34069F-FBBA-80EA-CC3C-0E0836EC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44881E-3CE3-0C43-BBE0-3A9121AE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797DBC-BD5C-C3E3-F3D5-3E3BF499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07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1CBE74-68F3-F32B-FC96-DF3CC67F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A64A46-3A25-DF1A-929B-9431C174A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EA4FB6-6C58-F264-D44C-8275F685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66FC64-2293-954A-E8AB-1B91B8C8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72565F-2150-74BF-EFC3-F6EE6F44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40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959D1-5DAF-0ADB-8A28-638EC9F1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510C88-2640-E9C9-18C6-394F6C40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2F3F98-5FAE-BBAC-F267-E5D7A5CF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EB5B29-1FF9-68A8-FC17-B9C0F7A9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5BA2E5-EE45-50FA-A9E8-3D0C3E39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77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3FB2B2-8DCD-8C50-E1C3-64CAF185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0BFCEB-82DB-30F1-637C-DD55F0AA5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337D56-1A2B-8B25-3919-B5E079D10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F38F5B-11FB-FB0B-C062-5579B25B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9DCEF4-8A02-51E5-31FF-869A7066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96436C-36F0-B7A7-27A1-48B73D4C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49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216AC2-685B-C8A2-5AB9-7521C93B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4D782A-1245-FCCB-5D17-42440E37B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2BA898-4894-6A66-CC09-DDC7BC8E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A4B764-8FF8-01B2-BD40-D74286DA7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FF60B34-2DBD-599E-4BB7-AC4C520C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E03A7B5-4A9D-6887-7945-35BB8532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D267B55-AC89-4974-041E-BF50E37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4C23970-9B97-85C6-D834-92F08207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25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5B0E64-CA5D-6EF7-349E-F4963BA9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0A356E-779E-2090-08D3-AA297AFA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E2BB489-0B89-2F24-C328-47CCC869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70D1514-D702-F181-4CB3-A075ED93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3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B72D0F9-458E-3F4E-765F-84D37236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77CC69-7A05-8EFB-1943-9DAA878F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761367B-1559-466B-8381-EB7F1472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6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762219-CE6F-C71A-1562-1F40D96B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D2C066-2824-1A4D-3C92-D371CA04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EF1DB5-7761-30E5-650B-E7314FEEC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70DA79-8301-CFC6-3469-27733696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B2F1BE-E8A4-D273-5BFB-F83314D8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660119-A4CB-7F1C-4F21-F9D95D4A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50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444D8A-E238-D5DF-B146-08AB16E7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9368768-0F0A-CA42-FAA9-438638CA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482D68-7673-EA4E-D2FC-648DC0637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86635D-6D64-42D2-2CE9-1CE227CE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96E364-5623-A7D3-048B-DE913D30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567B0F-D093-22E3-23E9-652597A2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31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03FB45-7350-EB4B-3816-D8B6DFD4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A9C991-26B7-AF5C-148D-CAFB8E8A0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FAD058-FCB8-44AA-ADBF-048E4A800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AA37D-5A5D-4FFF-AF6D-F7CEDAF9575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E74D64-F8E8-07C0-353F-03F89F54D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24CE5D-0853-148D-9F8E-74C9F082B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5131-DFCF-447C-B58E-804B3153E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57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02A5F8-E3BA-081E-9445-C4BC5C3D9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DA159-195D-DDF5-A8CF-8EC3F66963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CF5B40-8856-932B-92EB-A2063CF94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B7157A4F-C9CF-63C9-7FEA-89ECAC77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C53EDA-F416-78DC-B490-488E702BF324}"/>
              </a:ext>
            </a:extLst>
          </p:cNvPr>
          <p:cNvSpPr txBox="1"/>
          <p:nvPr/>
        </p:nvSpPr>
        <p:spPr>
          <a:xfrm>
            <a:off x="157162" y="746502"/>
            <a:ext cx="75237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Принципы художественного историзма в романе «История одного города» М.Е. Салтыкова-Щедрина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E911C7-1443-5579-58EE-875610434447}"/>
              </a:ext>
            </a:extLst>
          </p:cNvPr>
          <p:cNvSpPr txBox="1"/>
          <p:nvPr/>
        </p:nvSpPr>
        <p:spPr>
          <a:xfrm>
            <a:off x="3326130" y="3429000"/>
            <a:ext cx="55549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</a:p>
          <a:p>
            <a:pPr>
              <a:buClr>
                <a:schemeClr val="tx1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Детушева Светлана Евгеньевна</a:t>
            </a:r>
          </a:p>
          <a:p>
            <a:pPr>
              <a:buClr>
                <a:schemeClr val="tx1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pPr>
              <a:buClr>
                <a:schemeClr val="tx1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«СОШ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с.Ворсино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им.К.И.Фролова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6599DE-D6DF-E54A-F488-1ED90A311E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80" t="18548" r="17919" b="640"/>
          <a:stretch/>
        </p:blipFill>
        <p:spPr>
          <a:xfrm>
            <a:off x="990703" y="3517001"/>
            <a:ext cx="1573427" cy="28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00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1FBE90-946A-AC37-8FEC-B100049A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7449-995C-E274-F841-48FCF68BA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D109BC-9BAD-708E-5A42-2499B853F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5E3A9519-C4E5-CB53-63C4-E60DE675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226" y="266701"/>
            <a:ext cx="77914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 исторической условности и гротеска</a:t>
            </a:r>
          </a:p>
          <a:p>
            <a:pPr marL="457200" indent="-45720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Щедрин сознательно отходит от буквального правдоподобия, но сохраняет истинность сущности.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Градоначальники-«чудища» (Угрюм-Бурчеев,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Бородавкин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Прыщ, Брудастый с органчиком вместо головы) — это не личности, а олицетворение определенных принципов управления: бюрократического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идиотизма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милитаризма, абсурдных реформ, бездумного следования инструкциям. В их образах доведены до логического абсурда реальные черты российских правителей.</a:t>
            </a:r>
          </a:p>
        </p:txBody>
      </p:sp>
      <p:pic>
        <p:nvPicPr>
          <p:cNvPr id="6" name="Picture 2" descr="https://msk.kprf.ru/wp-content/uploads/2018/11/aqruefcrtrbtsxdptvfkuubjpcbfyudzlvtpavgtninffqvzma-984x660.jpg">
            <a:extLst>
              <a:ext uri="{FF2B5EF4-FFF2-40B4-BE49-F238E27FC236}">
                <a16:creationId xmlns:a16="http://schemas.microsoft.com/office/drawing/2014/main" xmlns="" id="{E4CF9134-46D8-CA45-962F-5146CCD0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" y="4163219"/>
            <a:ext cx="2441091" cy="1874520"/>
          </a:xfrm>
          <a:prstGeom prst="rect">
            <a:avLst/>
          </a:prstGeom>
          <a:noFill/>
        </p:spPr>
      </p:pic>
      <p:pic>
        <p:nvPicPr>
          <p:cNvPr id="7" name="Picture 2" descr="https://avatars.mds.yandex.net/get-images-cbir/2198854/lrXpuTwGC2xUD_htGeUu5g0339/ocr">
            <a:extLst>
              <a:ext uri="{FF2B5EF4-FFF2-40B4-BE49-F238E27FC236}">
                <a16:creationId xmlns:a16="http://schemas.microsoft.com/office/drawing/2014/main" xmlns="" id="{282AED93-3C2F-0AE3-0DD3-58B72502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29827" y="3862030"/>
            <a:ext cx="2383305" cy="2995970"/>
          </a:xfrm>
          <a:prstGeom prst="rect">
            <a:avLst/>
          </a:prstGeom>
          <a:noFill/>
        </p:spPr>
      </p:pic>
      <p:pic>
        <p:nvPicPr>
          <p:cNvPr id="8" name="Picture 2" descr="https://avatars.mds.yandex.net/get-images-cbir/1601182/IobILOdaNNGC_tzTjCocVQ4579/ocr">
            <a:extLst>
              <a:ext uri="{FF2B5EF4-FFF2-40B4-BE49-F238E27FC236}">
                <a16:creationId xmlns:a16="http://schemas.microsoft.com/office/drawing/2014/main" xmlns="" id="{CCDB638B-C215-0391-41B6-B716CF317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19775" y="3969108"/>
            <a:ext cx="2868047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606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B751F3-9963-FEA6-F03F-B66DA8A57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DD6DB-3DF0-7334-303B-34A5E47F2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D939100-DF50-5ABF-C694-2EF8EB536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779BA84B-B37B-666B-3A0A-3F0034D7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900" y="333375"/>
            <a:ext cx="6677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Глупов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модель России в миниатюре.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история — это сконцентрированная и гиперболизированная история самодержавного государства.</a:t>
            </a:r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2114549"/>
            <a:ext cx="76676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572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1FBE90-946A-AC37-8FEC-B100049A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7449-995C-E274-F841-48FCF68BA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D109BC-9BAD-708E-5A42-2499B853F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5E3A9519-C4E5-CB53-63C4-E60DE675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976" y="285752"/>
            <a:ext cx="68579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2. Принцип исторического обусловленности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524000"/>
            <a:ext cx="29813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76626" y="971552"/>
            <a:ext cx="48386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Щедрин показывает, что социально-политический уклад определяет жизнь народа.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Народ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глуповцы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изображен не как безвинная жертва, а как соучастник системы. Их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начальстволюбие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готовность терпеть любой абсурд, пассивность и вера в «батюшку-начальника» — это исторически сложившаяся черта, позволившая такой власти укрепиться. История начинается с добровольного призвания правителей («Земля наша велика и обильна, а порядка в ней нет»).</a:t>
            </a:r>
          </a:p>
        </p:txBody>
      </p:sp>
    </p:spTree>
    <p:extLst>
      <p:ext uri="{BB962C8B-B14F-4D97-AF65-F5344CB8AC3E}">
        <p14:creationId xmlns:p14="http://schemas.microsoft.com/office/powerpoint/2010/main" xmlns="" val="198606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2D500F-6AA0-71FF-28F4-C35848F6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CEDA13-D0CD-C8D2-2C71-259561EBFA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2F55E2-DE15-D07B-2159-CE6DC1E5E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A254BCCB-F5D0-4F6F-778E-104E5A64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regnum.ru/uploads/pictures/news/2019/09/10/regnum_picture_1568141195111828_normal.jpg">
            <a:extLst>
              <a:ext uri="{FF2B5EF4-FFF2-40B4-BE49-F238E27FC236}">
                <a16:creationId xmlns:a16="http://schemas.microsoft.com/office/drawing/2014/main" xmlns="" id="{8648C31B-1ADD-AD67-1431-A6BA6D41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09825" y="2562225"/>
            <a:ext cx="4884234" cy="414337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E241F9-FEB9-2813-C3F7-C89A982B7E33}"/>
              </a:ext>
            </a:extLst>
          </p:cNvPr>
          <p:cNvSpPr txBox="1"/>
          <p:nvPr/>
        </p:nvSpPr>
        <p:spPr>
          <a:xfrm>
            <a:off x="502920" y="274319"/>
            <a:ext cx="4892040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526" y="371475"/>
            <a:ext cx="66865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Цикличность истории: несмотря на смену градоначальников, суть не меняется. Система воспроизводит сама себя. Даже после краха Угрюм-Бурчеева (исчезновения) появляется новый «обыкновенный» начальник, и цикл начинается заново. Это говорит об устойчивости пороков системы.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167226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1FBE90-946A-AC37-8FEC-B100049A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7449-995C-E274-F841-48FCF68BA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D109BC-9BAD-708E-5A42-2499B853F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5E3A9519-C4E5-CB53-63C4-E60DE675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850" y="190500"/>
            <a:ext cx="740092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Принцип исторической конкретики через пародию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Щедрин мастерски пародирует стиль и форму официальной историографии.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Пародия на летопись, исторические труды («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Глуповский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летописец», «Оправдание градоначальников»). Автор имитирует сухой, канцелярский язык архивариуса, который описывает чудовищный абсурд как нечто само собой разумеющееся. Это обнажает, как официальная история оправдывает и облагораживает любой произвол.</a:t>
            </a: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486150"/>
            <a:ext cx="53625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606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9F8CE8-6DEA-C2C8-5F42-C12842AE3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32535D-AED3-754D-96D5-42187ED74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2734E0-1DE1-A77F-210F-64989D70F5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03D68D8D-3067-691F-C6BC-1DF59942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19EF35-8E5E-43E7-50F5-9BCBB045CADB}"/>
              </a:ext>
            </a:extLst>
          </p:cNvPr>
          <p:cNvSpPr txBox="1"/>
          <p:nvPr/>
        </p:nvSpPr>
        <p:spPr>
          <a:xfrm>
            <a:off x="594360" y="640080"/>
            <a:ext cx="6675120" cy="254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Прямые исторические аллюзии: многие градоначальники — карикатурные отсылки к реальным историческим деятелям (например, Угрюм-Бурчеев — синтез черт Аракчеева и Николая I,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Грустилов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Александр I,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Микаладзе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фавориты Екатерины II). Важно, что это не портреты, а собирательные образы типа власти.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268990"/>
            <a:ext cx="4154614" cy="2760335"/>
          </a:xfrm>
          <a:prstGeom prst="rect">
            <a:avLst/>
          </a:prstGeom>
          <a:noFill/>
        </p:spPr>
      </p:pic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078" y="3953922"/>
            <a:ext cx="3769421" cy="275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8085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1FBE90-946A-AC37-8FEC-B100049A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7449-995C-E274-F841-48FCF68BA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D109BC-9BAD-708E-5A42-2499B853F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5E3A9519-C4E5-CB53-63C4-E60DE675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224" y="114300"/>
            <a:ext cx="4533901" cy="6817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Принцип связи эпох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Щедрин показывает, что проблемы российской государственности — не случайность, а укорененная болезнь.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В романе синтезированы черты разных эпох: от древности («призвание варягов») до крепостного права, эпохи «просвещенного абсолютизма» и бюрократизма XIX века. Это создает эффект единого, непрерывного исторического процесса.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«История одного города» — это история о настоящем. Писатель использует прошлое как эзопов язык для критики современной ему действительности (времени Александра II). Он показывает, что либеральные реформы не меняют сути авторитарной системы.</a:t>
            </a: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75" y="742951"/>
            <a:ext cx="3819525" cy="515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606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855F5B-5276-6D87-7060-1B4C379AD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5D7B20-0202-FD9B-5032-3BF28706B2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0BBF73-2395-5C01-F75A-0F3E28742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791AE2B4-A60E-C118-D09E-9C8F2E28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7A3984-08EB-CA9D-B759-960447D7D852}"/>
              </a:ext>
            </a:extLst>
          </p:cNvPr>
          <p:cNvSpPr txBox="1"/>
          <p:nvPr/>
        </p:nvSpPr>
        <p:spPr>
          <a:xfrm>
            <a:off x="285750" y="331470"/>
            <a:ext cx="730377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Принцип исторической сатиры как метода познания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Это главный творческий принцип Щедрина. Сатира становится инструментом исторического анализа.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Через преувеличение и абсурд он вскрывает сущностные пороки системы: невежество власти, рабскую психологию народа, разрыв между государством и обществом.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Предсказание будущего : финал с «Оно» (приходом Угрюм-Бурчеева и последующим исчезновением) — это гротескное предупреждение о том, к чему может привести доведение тупой, механистической власти до предела. Это история о тупике.</a:t>
            </a: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239" y="3905431"/>
            <a:ext cx="4287472" cy="268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165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1FBE90-946A-AC37-8FEC-B100049A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7449-995C-E274-F841-48FCF68BA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D109BC-9BAD-708E-5A42-2499B853F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5E3A9519-C4E5-CB53-63C4-E60DE675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325" y="400051"/>
            <a:ext cx="745807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 «Истории одного города» принципы художественного историзма служат не для воссоздания прошлого, а для диагностики национально-исторической болезни. Щедрин использует историческую форму, чтобы: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1. Разоблачить механизмы власти и пассивность народа.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2. Показать циклический, застойный характер российской истории.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3. Сделать сатиру универсальным языком для описания исторических закономерностей.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Произведение остается актуальным, потому что исследует не конкретные эпохи, а архетипы власти и подчинения, которые, к сожалению, оказываются весьма живучими.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986060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1FBE90-946A-AC37-8FEC-B100049A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7449-995C-E274-F841-48FCF68BA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D109BC-9BAD-708E-5A42-2499B853F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5E3A9519-C4E5-CB53-63C4-E60DE675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CC8529-AD0F-4265-CD30-34576BE307E7}"/>
              </a:ext>
            </a:extLst>
          </p:cNvPr>
          <p:cNvSpPr txBox="1"/>
          <p:nvPr/>
        </p:nvSpPr>
        <p:spPr>
          <a:xfrm>
            <a:off x="323273" y="202070"/>
            <a:ext cx="701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Изучение творчества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М.Е.Салтыкова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-Щедрина на уроках литературы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E9F84F-8003-E316-9DF6-18316DE41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38" y="773472"/>
            <a:ext cx="3392741" cy="25545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9A837C9-C4F5-C28F-4F1C-D150B0E93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5216" y="747321"/>
            <a:ext cx="3392741" cy="25545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43C5682-B455-A061-E352-E77F9D62C0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71" y="3676207"/>
            <a:ext cx="3392741" cy="25545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AEC4B60-84CC-81D3-51DF-8010D7C436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284" y="3650747"/>
            <a:ext cx="3426556" cy="25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06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DCCF53-9BEF-2005-A7E0-50639CCB0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6F6CC4-0140-FB9A-FBAC-F9235C4226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23B3ACC-DFA3-452B-FBEA-EDF434F360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5A4F05B4-F24C-6B1D-352B-DB74971D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E1EFE0-5252-F7DE-DC6F-875C829FC0EC}"/>
              </a:ext>
            </a:extLst>
          </p:cNvPr>
          <p:cNvSpPr txBox="1"/>
          <p:nvPr/>
        </p:nvSpPr>
        <p:spPr>
          <a:xfrm>
            <a:off x="217170" y="868680"/>
            <a:ext cx="8969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Евграфович Салтыков -Щедрин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2795B0-B9E3-D860-A41D-CF20EEA733EE}"/>
              </a:ext>
            </a:extLst>
          </p:cNvPr>
          <p:cNvSpPr txBox="1"/>
          <p:nvPr/>
        </p:nvSpPr>
        <p:spPr>
          <a:xfrm>
            <a:off x="4697992" y="2240280"/>
            <a:ext cx="33944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писатель, </a:t>
            </a:r>
          </a:p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мое призвание», -</a:t>
            </a:r>
          </a:p>
          <a:p>
            <a:pPr algn="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М.Е. Салтыков-Щедрин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3A3E83-01CB-A447-3A1F-EBF5E7461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330" y="1742314"/>
            <a:ext cx="3803332" cy="465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560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E1C3AB-51ED-DB76-AED1-60F3B592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CD48C-8BCA-0BE0-237A-FD128D72B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212B9C-A6F1-78D1-04E7-0C981B0D4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82813E17-771D-E486-FEAF-4D991631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B93A72-1EB4-03E8-0062-BDA20D62186D}"/>
              </a:ext>
            </a:extLst>
          </p:cNvPr>
          <p:cNvSpPr txBox="1"/>
          <p:nvPr/>
        </p:nvSpPr>
        <p:spPr>
          <a:xfrm>
            <a:off x="295274" y="685800"/>
            <a:ext cx="75914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Живость боли и непрерывное ее ощущение служили      источником живых образов</a:t>
            </a:r>
          </a:p>
          <a:p>
            <a:pPr algn="r">
              <a:buClr>
                <a:schemeClr val="tx1"/>
              </a:buCl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buClr>
                <a:schemeClr val="tx1"/>
              </a:buCl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М.Е.Салтыков –Щедрин</a:t>
            </a:r>
          </a:p>
          <a:p>
            <a:pPr algn="r">
              <a:buClr>
                <a:schemeClr val="tx1"/>
              </a:buClr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Clr>
                <a:schemeClr val="tx1"/>
              </a:buClr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Писателя-сатирика волнует то, что большинству кажется привычным и даже нормальным , что успело войти в плоть и кровь человека, что составляет самую атмосферу  его жизни</a:t>
            </a:r>
          </a:p>
          <a:p>
            <a:pPr algn="r">
              <a:buClr>
                <a:schemeClr val="tx1"/>
              </a:buClr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И.М.Сеченов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5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1FBE90-946A-AC37-8FEC-B100049A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7449-995C-E274-F841-48FCF68BA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D109BC-9BAD-708E-5A42-2499B853F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5E3A9519-C4E5-CB53-63C4-E60DE675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9" y="276225"/>
            <a:ext cx="8010525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Салтыков-Щедрин занимает в русской литературе особое место. Искусство сатиры требует смелого, бескомпромиссного подвига писателя, решившего посвятить свою жизнь беспощадному развенчиванию зла.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Смелый взгляд писателя позволил иначе смотреть на мир. Щедрин освоил и крупные, и малые сатирические жанры: роман с интересным сюжетом и глубоко прочувственными образами, фельетон, сказку, драматическое произведение, рассказ, пародию. Писатель ввел в мировую литературу сатирическую хронику. Важное место в творчестве принадлежит роману «История одного города».</a:t>
            </a:r>
          </a:p>
        </p:txBody>
      </p:sp>
    </p:spTree>
    <p:extLst>
      <p:ext uri="{BB962C8B-B14F-4D97-AF65-F5344CB8AC3E}">
        <p14:creationId xmlns:p14="http://schemas.microsoft.com/office/powerpoint/2010/main" xmlns="" val="198606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7B0F23F-F8A4-5856-F42E-FFCCB875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AB1C9-640F-303D-0750-D9EDE9A02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188051-7F46-9C08-1E45-A841ECAA6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81F33FFE-CFFD-8BEC-8FE9-10C9E087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g.labirint.ru/rcimg/44f23bd8ab1a87d16e77309107804e1a/1920x1080/comments_pic/1113/02lab1vkh1301738566.jpg?1301738565">
            <a:extLst>
              <a:ext uri="{FF2B5EF4-FFF2-40B4-BE49-F238E27FC236}">
                <a16:creationId xmlns:a16="http://schemas.microsoft.com/office/drawing/2014/main" xmlns="" id="{D7A3806B-BAE5-A607-D431-56394CF3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2881" y="726282"/>
            <a:ext cx="4214842" cy="556736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2EE297-0D08-75B3-5138-0FAE359642F3}"/>
              </a:ext>
            </a:extLst>
          </p:cNvPr>
          <p:cNvSpPr txBox="1"/>
          <p:nvPr/>
        </p:nvSpPr>
        <p:spPr>
          <a:xfrm>
            <a:off x="4972020" y="1291590"/>
            <a:ext cx="3371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«История одного города»- в сущности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сатирическая история русского общества.</a:t>
            </a: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И.С.Тургенев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7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1181FE-C103-03CF-8D4C-19CA55740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F49733-355E-EE55-8A74-C04B6C7B2B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997672-11E4-E49B-CEEF-486DDF2BA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705D1DBF-D7C3-C0F1-06D7-D969A32E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memblog.ru/wp-content/uploads/istoriya_odnogo_goroda_3.jpg">
            <a:extLst>
              <a:ext uri="{FF2B5EF4-FFF2-40B4-BE49-F238E27FC236}">
                <a16:creationId xmlns:a16="http://schemas.microsoft.com/office/drawing/2014/main" xmlns="" id="{6B278D27-6DDD-61E1-C310-FDF9A27D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8610" y="1458898"/>
            <a:ext cx="3857652" cy="428628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4B229E-A7DC-00B3-BD5E-FCD4603F997D}"/>
              </a:ext>
            </a:extLst>
          </p:cNvPr>
          <p:cNvSpPr txBox="1"/>
          <p:nvPr/>
        </p:nvSpPr>
        <p:spPr>
          <a:xfrm>
            <a:off x="4438651" y="1009650"/>
            <a:ext cx="38862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 вымышленного города Глупова как воплощение самодержавно-помещичьего строя в России впервые возник в очерках писателя в начале 60-х, когда на просторах российской империи переживала свой подъем освободительная борьба простого народа.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1D9FB7-B12D-4CB0-2481-568460A005B5}"/>
              </a:ext>
            </a:extLst>
          </p:cNvPr>
          <p:cNvSpPr txBox="1"/>
          <p:nvPr/>
        </p:nvSpPr>
        <p:spPr>
          <a:xfrm>
            <a:off x="914400" y="459160"/>
            <a:ext cx="5726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создания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9844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A5275D-37F2-B804-3E14-5C8472AC3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9FA150-889D-372B-A46C-9FFE7DA65B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013B20-2A53-5AD2-79E6-BF447B6D9A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6C6A3FBB-94BE-899D-DEAA-99F47B18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620CFE-1536-D04B-8420-D1FC6A7FCE72}"/>
              </a:ext>
            </a:extLst>
          </p:cNvPr>
          <p:cNvSpPr txBox="1"/>
          <p:nvPr/>
        </p:nvSpPr>
        <p:spPr>
          <a:xfrm>
            <a:off x="247650" y="1438275"/>
            <a:ext cx="76047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«История одного города» – произведение новаторское, далеко вышедшее за рамки художественной сатиры. 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В своем романе М.Е. Салтыков-Щедрин  затронул довольно острую тему – обличение несовершенств политического устройства российского государства, при котором угнетенный народ смиренно принимает свое рабское положение и считает это единственно правильным и возможным.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5E890B-CEB6-8BC3-197C-B45D82086141}"/>
              </a:ext>
            </a:extLst>
          </p:cNvPr>
          <p:cNvSpPr txBox="1"/>
          <p:nvPr/>
        </p:nvSpPr>
        <p:spPr>
          <a:xfrm>
            <a:off x="468630" y="400050"/>
            <a:ext cx="642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5939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F334EB-885A-EF42-EA08-A2DD41F5D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FC319-8E5F-02EE-2C80-EB0FB6FF89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12D25B-689B-9A16-D38E-14B29B1561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C77067FD-7C24-E843-53CE-40674EA0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426" y="447674"/>
            <a:ext cx="76580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 «Истории одного города» М.Е. Салтыков-Щедрин создает не историческую хронику в прямом смысле, а сатирическую модель русской истории и государственности, используя и одновременно пародируя принципы художественного историзма.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Художественный историзм здесь — это не точное воспроизведение фактов, а раскрытие закономерностей исторического процесса через гротеск, условность и сатиру. Щедрин исследует не события, а систему, порождающую эти события.</a:t>
            </a:r>
          </a:p>
        </p:txBody>
      </p:sp>
      <p:pic>
        <p:nvPicPr>
          <p:cNvPr id="6" name="Picture 2" descr="https://avatars.mds.yandex.net/get-images-cbir/1756901/YUF9QFwBIulHB0AziNqbxg5615/ocr">
            <a:extLst>
              <a:ext uri="{FF2B5EF4-FFF2-40B4-BE49-F238E27FC236}">
                <a16:creationId xmlns:a16="http://schemas.microsoft.com/office/drawing/2014/main" xmlns="" id="{DC9321C4-0643-8020-4B36-93247A5F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3278371"/>
            <a:ext cx="8323701" cy="336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138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1FBE90-946A-AC37-8FEC-B100049A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7449-995C-E274-F841-48FCF68BA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D109BC-9BAD-708E-5A42-2499B853F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5E3A9519-C4E5-CB53-63C4-E60DE675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50" y="361952"/>
            <a:ext cx="7277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Ключевые принципы художественного историзма,  проявляющиеся в произведении: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133475"/>
            <a:ext cx="6086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975" y="1876425"/>
            <a:ext cx="8029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 исторической условности и гротеска</a:t>
            </a:r>
          </a:p>
          <a:p>
            <a:pPr marL="457200" lvl="0" indent="-45720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Принцип исторического обусловленности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Принцип исторической конкретики через пародию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Принцип связи эпох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Принцип исторической сатиры как метода познания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86060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174</Words>
  <Application>Microsoft Office PowerPoint</Application>
  <PresentationFormat>Произвольный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S.P.Records</cp:lastModifiedBy>
  <cp:revision>25</cp:revision>
  <dcterms:created xsi:type="dcterms:W3CDTF">2026-01-14T08:42:56Z</dcterms:created>
  <dcterms:modified xsi:type="dcterms:W3CDTF">2026-01-27T13:30:30Z</dcterms:modified>
</cp:coreProperties>
</file>