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3" r:id="rId3"/>
    <p:sldId id="264" r:id="rId4"/>
    <p:sldId id="256" r:id="rId5"/>
    <p:sldId id="258" r:id="rId6"/>
    <p:sldId id="259" r:id="rId7"/>
    <p:sldId id="260" r:id="rId8"/>
    <p:sldId id="262" r:id="rId9"/>
    <p:sldId id="261" r:id="rId10"/>
    <p:sldId id="265" r:id="rId11"/>
  </p:sldIdLst>
  <p:sldSz cx="9144000" cy="6858000" type="screen4x3"/>
  <p:notesSz cx="6735763" cy="98663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27.01.2026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27.01.2026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Художественные особенности сказок М.Е</a:t>
            </a:r>
            <a:r>
              <a:rPr lang="ru-RU" dirty="0" smtClean="0"/>
              <a:t>.</a:t>
            </a:r>
            <a:r>
              <a:rPr lang="en-US" dirty="0" smtClean="0"/>
              <a:t> </a:t>
            </a:r>
            <a:r>
              <a:rPr lang="ru-RU" dirty="0" smtClean="0"/>
              <a:t>Салтыкова-Щедрина</a:t>
            </a:r>
            <a:endParaRPr lang="ru-RU" dirty="0"/>
          </a:p>
        </p:txBody>
      </p:sp>
      <p:pic>
        <p:nvPicPr>
          <p:cNvPr id="1028" name="Picture 4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64645" y="1857364"/>
            <a:ext cx="3214710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27074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375" y="188913"/>
            <a:ext cx="6408738" cy="7778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А.И.Куприн «Исполин»</a:t>
            </a:r>
          </a:p>
        </p:txBody>
      </p:sp>
      <p:pic>
        <p:nvPicPr>
          <p:cNvPr id="10244" name="Picture 4" descr="Салтыков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58016" y="857232"/>
            <a:ext cx="1876425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45" name="TextBox 4"/>
          <p:cNvSpPr txBox="1">
            <a:spLocks noChangeArrowheads="1"/>
          </p:cNvSpPr>
          <p:nvPr/>
        </p:nvSpPr>
        <p:spPr bwMode="auto">
          <a:xfrm>
            <a:off x="250825" y="3429000"/>
            <a:ext cx="8569325" cy="253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11163" indent="-265113" algn="just">
              <a:lnSpc>
                <a:spcPct val="80000"/>
              </a:lnSpc>
            </a:pPr>
            <a:r>
              <a:rPr lang="ru-RU" b="1" i="1" dirty="0">
                <a:solidFill>
                  <a:schemeClr val="accent2"/>
                </a:solidFill>
              </a:rPr>
              <a:t>	       «Но вдруг его глаза столкнулись с гневными, расширенными, </a:t>
            </a:r>
          </a:p>
          <a:p>
            <a:pPr marL="411163" indent="-265113" algn="just">
              <a:lnSpc>
                <a:spcPct val="80000"/>
              </a:lnSpc>
            </a:pPr>
            <a:r>
              <a:rPr lang="ru-RU" b="1" i="1" dirty="0">
                <a:solidFill>
                  <a:schemeClr val="accent2"/>
                </a:solidFill>
              </a:rPr>
              <a:t>    выпуклыми, почти бесцветными от боли глазами, — глазами человека, который, высоко подняв величественную бородатую голову, пристально глядел на Костыку. [Это — глаза Щедрина.] — Ваше превосходительство…  — залепетал Костыка и весь холодно и мелко задрожал. И раздался хриплый, грубоватый голос, который произнес медленно и угрюмо: —  Раб, предатель и…</a:t>
            </a:r>
          </a:p>
          <a:p>
            <a:pPr marL="411163" indent="-265113" algn="just">
              <a:lnSpc>
                <a:spcPct val="80000"/>
              </a:lnSpc>
            </a:pPr>
            <a:r>
              <a:rPr lang="ru-RU" b="1" i="1" dirty="0">
                <a:solidFill>
                  <a:schemeClr val="accent2"/>
                </a:solidFill>
              </a:rPr>
              <a:t>	       Пылающие уста Щедрина произнесли еще одно страшное слово,      которое великий человек, если и произносит, то только в секунды      величайшего отвращения. И это слово ударило Костыку в лицо, ослепило  глаза, </a:t>
            </a:r>
            <a:r>
              <a:rPr lang="ru-RU" b="1" i="1" dirty="0" err="1">
                <a:solidFill>
                  <a:schemeClr val="accent2"/>
                </a:solidFill>
              </a:rPr>
              <a:t>озвездило</a:t>
            </a:r>
            <a:r>
              <a:rPr lang="ru-RU" b="1" i="1" dirty="0">
                <a:solidFill>
                  <a:schemeClr val="accent2"/>
                </a:solidFill>
              </a:rPr>
              <a:t> его зрачки молниями…»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7" name="Picture 3" descr="салтыков6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5724525" y="981075"/>
            <a:ext cx="2857500" cy="4010025"/>
          </a:xfrm>
        </p:spPr>
      </p:pic>
      <p:sp>
        <p:nvSpPr>
          <p:cNvPr id="20482" name="Rectangle 2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0" y="377825"/>
            <a:ext cx="4897438" cy="6480175"/>
          </a:xfrm>
        </p:spPr>
        <p:txBody>
          <a:bodyPr>
            <a:normAutofit/>
          </a:bodyPr>
          <a:lstStyle/>
          <a:p>
            <a:pPr marL="411480" indent="-265176" algn="ctr" eaLnBrk="1" fontAlgn="auto" hangingPunct="1">
              <a:lnSpc>
                <a:spcPct val="120000"/>
              </a:lnSpc>
              <a:spcAft>
                <a:spcPts val="0"/>
              </a:spcAft>
              <a:buFontTx/>
              <a:buNone/>
              <a:defRPr/>
            </a:pPr>
            <a:r>
              <a:rPr lang="ru-RU" sz="2400" dirty="0"/>
              <a:t>           </a:t>
            </a:r>
            <a:r>
              <a:rPr lang="ru-RU" sz="2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rPr>
              <a:t>"Сказки" </a:t>
            </a:r>
            <a:r>
              <a:rPr lang="ru-RU" sz="2800" dirty="0">
                <a:latin typeface="Times New Roman" pitchFamily="18" charset="0"/>
              </a:rPr>
              <a:t>- это своеобразный итог художественной деятельности писателя, так как они создавались на завершающем этапе жизненного и творческого пути. </a:t>
            </a:r>
          </a:p>
          <a:p>
            <a:pPr marL="411480" indent="-265176" algn="ctr" eaLnBrk="1" fontAlgn="auto" hangingPunct="1">
              <a:lnSpc>
                <a:spcPct val="120000"/>
              </a:lnSpc>
              <a:spcAft>
                <a:spcPts val="0"/>
              </a:spcAft>
              <a:buFontTx/>
              <a:buNone/>
              <a:defRPr/>
            </a:pPr>
            <a:r>
              <a:rPr lang="ru-RU" sz="2800" dirty="0">
                <a:latin typeface="Times New Roman" pitchFamily="18" charset="0"/>
              </a:rPr>
              <a:t>          Из </a:t>
            </a:r>
            <a:r>
              <a:rPr lang="ru-RU" sz="2800" b="1" dirty="0">
                <a:latin typeface="Times New Roman" pitchFamily="18" charset="0"/>
              </a:rPr>
              <a:t>32</a:t>
            </a:r>
            <a:r>
              <a:rPr lang="ru-RU" sz="2800" dirty="0">
                <a:latin typeface="Times New Roman" pitchFamily="18" charset="0"/>
              </a:rPr>
              <a:t> сказок - 28 созданы в течение четырех лет с 1882 по 1886 год.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85728"/>
            <a:ext cx="7772400" cy="1143008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ru-RU" sz="2400" b="1" dirty="0" smtClean="0"/>
              <a:t>Художественные особенности сказок </a:t>
            </a:r>
            <a:br>
              <a:rPr lang="ru-RU" sz="2400" b="1" dirty="0" smtClean="0"/>
            </a:br>
            <a:r>
              <a:rPr lang="ru-RU" sz="2400" b="1" dirty="0" smtClean="0"/>
              <a:t>М.Е. Салтыкова-Щедрина</a:t>
            </a:r>
            <a:r>
              <a:rPr lang="ru-RU" sz="2400" dirty="0" smtClean="0"/>
              <a:t> </a:t>
            </a: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2214554"/>
            <a:ext cx="2071702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Тематика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285984" y="3429000"/>
            <a:ext cx="2071702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Персонажи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786314" y="3429000"/>
            <a:ext cx="2093548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Приемы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429388" y="2285992"/>
            <a:ext cx="2078786" cy="4616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Язык</a:t>
            </a:r>
            <a:endParaRPr lang="ru-RU" sz="2400" b="1" dirty="0"/>
          </a:p>
        </p:txBody>
      </p:sp>
      <p:cxnSp>
        <p:nvCxnSpPr>
          <p:cNvPr id="9" name="Прямая со стрелкой 8"/>
          <p:cNvCxnSpPr>
            <a:endCxn id="4" idx="0"/>
          </p:cNvCxnSpPr>
          <p:nvPr/>
        </p:nvCxnSpPr>
        <p:spPr>
          <a:xfrm rot="10800000" flipV="1">
            <a:off x="1750200" y="1428736"/>
            <a:ext cx="1035851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>
            <a:endCxn id="5" idx="0"/>
          </p:cNvCxnSpPr>
          <p:nvPr/>
        </p:nvCxnSpPr>
        <p:spPr>
          <a:xfrm rot="5400000">
            <a:off x="2768193" y="1982379"/>
            <a:ext cx="2000263" cy="89297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>
            <a:endCxn id="6" idx="0"/>
          </p:cNvCxnSpPr>
          <p:nvPr/>
        </p:nvCxnSpPr>
        <p:spPr>
          <a:xfrm rot="16200000" flipH="1">
            <a:off x="4309569" y="1905481"/>
            <a:ext cx="2000264" cy="104677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>
            <a:endCxn id="7" idx="0"/>
          </p:cNvCxnSpPr>
          <p:nvPr/>
        </p:nvCxnSpPr>
        <p:spPr>
          <a:xfrm rot="16200000" flipH="1">
            <a:off x="6716911" y="1534122"/>
            <a:ext cx="857256" cy="64648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smtClean="0"/>
              <a:t>Тематика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428736"/>
            <a:ext cx="2000264" cy="1477328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Сатира на </a:t>
            </a:r>
          </a:p>
          <a:p>
            <a:pPr algn="ctr"/>
            <a:r>
              <a:rPr lang="ru-RU" b="1" dirty="0" smtClean="0"/>
              <a:t>представителей </a:t>
            </a:r>
          </a:p>
          <a:p>
            <a:pPr algn="ctr"/>
            <a:r>
              <a:rPr lang="ru-RU" b="1" dirty="0" smtClean="0"/>
              <a:t>власти и </a:t>
            </a:r>
          </a:p>
          <a:p>
            <a:pPr algn="ctr"/>
            <a:r>
              <a:rPr lang="ru-RU" b="1" dirty="0" smtClean="0"/>
              <a:t>эксплуататорские </a:t>
            </a:r>
          </a:p>
          <a:p>
            <a:pPr algn="ctr"/>
            <a:r>
              <a:rPr lang="ru-RU" b="1" dirty="0" smtClean="0"/>
              <a:t>классы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928926" y="2857496"/>
            <a:ext cx="2143140" cy="1200329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Изображение </a:t>
            </a:r>
          </a:p>
          <a:p>
            <a:pPr algn="ctr"/>
            <a:r>
              <a:rPr lang="ru-RU" b="1" dirty="0" smtClean="0"/>
              <a:t>жизни народа </a:t>
            </a:r>
          </a:p>
          <a:p>
            <a:pPr algn="ctr"/>
            <a:r>
              <a:rPr lang="ru-RU" b="1" dirty="0" smtClean="0"/>
              <a:t>в царской </a:t>
            </a:r>
          </a:p>
          <a:p>
            <a:pPr algn="ctr"/>
            <a:r>
              <a:rPr lang="ru-RU" b="1" dirty="0" smtClean="0"/>
              <a:t>России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643438" y="4214818"/>
            <a:ext cx="1928826" cy="1200329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Обличение </a:t>
            </a:r>
          </a:p>
          <a:p>
            <a:pPr algn="ctr"/>
            <a:r>
              <a:rPr lang="ru-RU" b="1" dirty="0" smtClean="0"/>
              <a:t>обывательского </a:t>
            </a:r>
          </a:p>
          <a:p>
            <a:pPr algn="ctr"/>
            <a:r>
              <a:rPr lang="ru-RU" b="1" dirty="0" smtClean="0"/>
              <a:t>характера </a:t>
            </a:r>
          </a:p>
          <a:p>
            <a:pPr algn="ctr"/>
            <a:r>
              <a:rPr lang="ru-RU" b="1" dirty="0" smtClean="0"/>
              <a:t>интеллигенции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000760" y="5500702"/>
            <a:ext cx="2760756" cy="646331"/>
          </a:xfrm>
          <a:prstGeom prst="rect">
            <a:avLst/>
          </a:prstGeom>
          <a:solidFill>
            <a:srgbClr val="92D050"/>
          </a:solidFill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Разоблачение </a:t>
            </a:r>
          </a:p>
          <a:p>
            <a:pPr algn="ctr"/>
            <a:r>
              <a:rPr lang="ru-RU" b="1" dirty="0" smtClean="0"/>
              <a:t>собственников-хищников</a:t>
            </a:r>
            <a:endParaRPr lang="ru-RU" dirty="0"/>
          </a:p>
        </p:txBody>
      </p:sp>
      <p:sp>
        <p:nvSpPr>
          <p:cNvPr id="15362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364" name="AutoShape 4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5366" name="AutoShape 6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5367" name="Picture 7" descr="C:\Users\user\Downloads\e72dfe46980c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0958" y="2071678"/>
            <a:ext cx="1381079" cy="1785949"/>
          </a:xfrm>
          <a:prstGeom prst="rect">
            <a:avLst/>
          </a:prstGeom>
          <a:noFill/>
        </p:spPr>
      </p:pic>
      <p:sp>
        <p:nvSpPr>
          <p:cNvPr id="15369" name="AutoShape 9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5371" name="Picture 11" descr="Picture background"/>
          <p:cNvPicPr>
            <a:picLocks noChangeAspect="1" noChangeArrowheads="1"/>
          </p:cNvPicPr>
          <p:nvPr/>
        </p:nvPicPr>
        <p:blipFill>
          <a:blip r:embed="rId3"/>
          <a:srcRect t="10000" r="44687"/>
          <a:stretch>
            <a:fillRect/>
          </a:stretch>
        </p:blipFill>
        <p:spPr bwMode="auto">
          <a:xfrm>
            <a:off x="500034" y="3429000"/>
            <a:ext cx="1571636" cy="191791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b="1" dirty="0" smtClean="0"/>
              <a:t>Персонажи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2143116"/>
            <a:ext cx="2251899" cy="461665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ru-RU" sz="2400" b="1" dirty="0" smtClean="0"/>
              <a:t>Простой народ 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929322" y="2143116"/>
            <a:ext cx="2188933" cy="461665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r>
              <a:rPr lang="ru-RU" sz="2400" b="1" dirty="0" smtClean="0"/>
              <a:t>Эксплуататоры</a:t>
            </a:r>
            <a:endParaRPr lang="ru-RU" sz="2400" dirty="0"/>
          </a:p>
        </p:txBody>
      </p:sp>
      <p:sp>
        <p:nvSpPr>
          <p:cNvPr id="16386" name="AutoShape 2" descr="Picture background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8" name="Picture 3" descr="C:\Users\user\Downloads\ebc526285360.jpg"/>
          <p:cNvPicPr>
            <a:picLocks noChangeAspect="1" noChangeArrowheads="1"/>
          </p:cNvPicPr>
          <p:nvPr/>
        </p:nvPicPr>
        <p:blipFill>
          <a:blip r:embed="rId2"/>
          <a:srcRect b="66019"/>
          <a:stretch>
            <a:fillRect/>
          </a:stretch>
        </p:blipFill>
        <p:spPr bwMode="auto">
          <a:xfrm>
            <a:off x="1857375" y="3857628"/>
            <a:ext cx="5429250" cy="20002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b="1" dirty="0" smtClean="0"/>
              <a:t>Приемы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8229600" cy="3911609"/>
          </a:xfrm>
        </p:spPr>
        <p:txBody>
          <a:bodyPr/>
          <a:lstStyle/>
          <a:p>
            <a:r>
              <a:rPr lang="ru-RU" dirty="0" smtClean="0"/>
              <a:t>Гротеск </a:t>
            </a:r>
          </a:p>
          <a:p>
            <a:r>
              <a:rPr lang="ru-RU" dirty="0" smtClean="0"/>
              <a:t>Ирония </a:t>
            </a:r>
          </a:p>
          <a:p>
            <a:r>
              <a:rPr lang="ru-RU" dirty="0" smtClean="0"/>
              <a:t>Сарказм </a:t>
            </a:r>
          </a:p>
          <a:p>
            <a:r>
              <a:rPr lang="ru-RU" dirty="0" smtClean="0"/>
              <a:t>Аллегория</a:t>
            </a:r>
          </a:p>
          <a:p>
            <a:r>
              <a:rPr lang="ru-RU" dirty="0" smtClean="0"/>
              <a:t>Гипербола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Group 2"/>
          <p:cNvGraphicFramePr>
            <a:graphicFrameLocks noGrp="1"/>
          </p:cNvGraphicFramePr>
          <p:nvPr/>
        </p:nvGraphicFramePr>
        <p:xfrm>
          <a:off x="684213" y="620713"/>
          <a:ext cx="7920037" cy="5901056"/>
        </p:xfrm>
        <a:graphic>
          <a:graphicData uri="http://schemas.openxmlformats.org/drawingml/2006/table">
            <a:tbl>
              <a:tblPr/>
              <a:tblGrid>
                <a:gridCol w="4284662"/>
                <a:gridCol w="3635375"/>
              </a:tblGrid>
              <a:tr h="1219200">
                <a:tc>
                  <a:txBody>
                    <a:bodyPr/>
                    <a:lstStyle/>
                    <a:p>
                      <a:pPr marL="0" marR="0" lvl="0" indent="4508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Сказки</a:t>
                      </a:r>
                    </a:p>
                    <a:p>
                      <a:pPr marL="0" marR="0" lvl="0" indent="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Салтыкова-Щедрина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Сказки русского народа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FFFFFF"/>
                          </a:outerShdw>
                        </a:effectLst>
                        <a:latin typeface="Times New Roman" pitchFamily="18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6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Общие черты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89125">
                <a:tc gridSpan="2">
                  <a:txBody>
                    <a:bodyPr/>
                    <a:lstStyle/>
                    <a:p>
                      <a:pPr marL="0" marR="0" lvl="0" indent="45085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Зачин</a:t>
                      </a:r>
                    </a:p>
                    <a:p>
                      <a:pPr marL="0" marR="0" lvl="0" indent="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сказочный сюжет</a:t>
                      </a:r>
                    </a:p>
                    <a:p>
                      <a:pPr marL="0" marR="0" lvl="0" indent="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фольклорные выражения</a:t>
                      </a:r>
                    </a:p>
                    <a:p>
                      <a:pPr marL="0" marR="0" lvl="0" indent="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народная лексика</a:t>
                      </a:r>
                    </a:p>
                    <a:p>
                      <a:pPr marL="0" marR="0" lvl="0" indent="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сказочные персонажи</a:t>
                      </a:r>
                    </a:p>
                    <a:p>
                      <a:pPr marL="0" marR="0" lvl="0" indent="45085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концовка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0688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Отличительные черты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595438"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сатира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сарказм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смешение категорий добра и зла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нет положительного героя</a:t>
                      </a:r>
                    </a:p>
                    <a:p>
                      <a:pPr marL="0" marR="0" lvl="0" indent="0" algn="just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уподобление человека животному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45085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юмор</a:t>
                      </a:r>
                    </a:p>
                    <a:p>
                      <a:pPr marL="0" marR="0" lvl="0" indent="45085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гипербола</a:t>
                      </a:r>
                    </a:p>
                    <a:p>
                      <a:pPr marL="0" marR="0" lvl="0" indent="45085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победа добра над злом</a:t>
                      </a:r>
                    </a:p>
                    <a:p>
                      <a:pPr marL="0" marR="0" lvl="0" indent="45085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положительный герой</a:t>
                      </a:r>
                    </a:p>
                    <a:p>
                      <a:pPr marL="0" marR="0" lvl="0" indent="45085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очеловечивание животных</a:t>
                      </a:r>
                      <a:endParaRPr kumimoji="0" lang="ru-RU" sz="2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40000"/>
              <a:lumOff val="60000"/>
            </a:schemeClr>
          </a:solidFill>
        </p:spPr>
        <p:txBody>
          <a:bodyPr/>
          <a:lstStyle/>
          <a:p>
            <a:r>
              <a:rPr lang="ru-RU" dirty="0" smtClean="0"/>
              <a:t>Язык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57430"/>
            <a:ext cx="8229600" cy="3768733"/>
          </a:xfr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>
            <a:normAutofit/>
          </a:bodyPr>
          <a:lstStyle/>
          <a:p>
            <a:pPr lvl="0"/>
            <a:r>
              <a:rPr lang="ru-RU" sz="2800" b="1" dirty="0" smtClean="0"/>
              <a:t>Традиционные сказочные зачины</a:t>
            </a:r>
            <a:r>
              <a:rPr lang="ru-RU" sz="2800" dirty="0" smtClean="0"/>
              <a:t> («Жили-были два генерала...», «В некотором царстве, в некотором государстве жил-был помещик...» ).</a:t>
            </a:r>
          </a:p>
          <a:p>
            <a:pPr lvl="0"/>
            <a:r>
              <a:rPr lang="ru-RU" sz="2800" b="1" dirty="0" smtClean="0"/>
              <a:t>Употребление присказок</a:t>
            </a:r>
            <a:r>
              <a:rPr lang="ru-RU" sz="2800" dirty="0" smtClean="0"/>
              <a:t> («по щучьему велению», «ни в сказке сказать, ни пером описать»).</a:t>
            </a:r>
          </a:p>
          <a:p>
            <a:r>
              <a:rPr lang="ru-RU" sz="2800" b="1" dirty="0" smtClean="0"/>
              <a:t>Характерные для народной речи обороты</a:t>
            </a:r>
            <a:r>
              <a:rPr lang="ru-RU" sz="2800" dirty="0" smtClean="0"/>
              <a:t> («думал-думал», «сказано — сделано»).</a:t>
            </a:r>
            <a:endParaRPr lang="ru-RU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144</Words>
  <Application>Microsoft Office PowerPoint</Application>
  <PresentationFormat>Экран (4:3)</PresentationFormat>
  <Paragraphs>62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Художественные особенности сказок М.Е. Салтыкова-Щедрина</vt:lpstr>
      <vt:lpstr>А.И.Куприн «Исполин»</vt:lpstr>
      <vt:lpstr>Презентация PowerPoint</vt:lpstr>
      <vt:lpstr>Художественные особенности сказок  М.Е. Салтыкова-Щедрина </vt:lpstr>
      <vt:lpstr>Тематика</vt:lpstr>
      <vt:lpstr>Персонажи</vt:lpstr>
      <vt:lpstr>Приемы</vt:lpstr>
      <vt:lpstr>Презентация PowerPoint</vt:lpstr>
      <vt:lpstr>Язык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Художественные особенности сказок М.Е.Салтыкова-Щедрина</dc:title>
  <dc:creator>user</dc:creator>
  <cp:lastModifiedBy>ОВР11</cp:lastModifiedBy>
  <cp:revision>7</cp:revision>
  <cp:lastPrinted>2026-01-27T11:29:59Z</cp:lastPrinted>
  <dcterms:created xsi:type="dcterms:W3CDTF">2026-01-25T13:26:25Z</dcterms:created>
  <dcterms:modified xsi:type="dcterms:W3CDTF">2026-01-27T13:32:05Z</dcterms:modified>
</cp:coreProperties>
</file>