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7" d="100"/>
          <a:sy n="97" d="100"/>
        </p:scale>
        <p:origin x="60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880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65760" y="308610"/>
            <a:ext cx="3931920" cy="210883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3000" b="1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Мир сатирических сказок М. Е. Салтыкова-Щедрина на уроках английского языка</a:t>
            </a:r>
            <a:endParaRPr lang="en-US" sz="3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 1"/>
          <p:cNvSpPr/>
          <p:nvPr/>
        </p:nvSpPr>
        <p:spPr>
          <a:xfrm>
            <a:off x="365760" y="2623185"/>
            <a:ext cx="3931920" cy="18516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0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сатирических сказок Салтыкова-Щедрина на уроках английского языка развивает языковые навыки, критическое мышление и культурную осведомлённость. Методы включают чтение и анализ текста, дискуссии, креативное письмо, мультимедиа, сравнительный анализ, игровые методы и работу с лексикой.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279" y="119238"/>
            <a:ext cx="3637934" cy="4850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65759" y="308610"/>
            <a:ext cx="4461879" cy="30861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2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200" b="1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Практические рекомендации</a:t>
            </a:r>
            <a:endParaRPr lang="en-US" sz="2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 1"/>
          <p:cNvSpPr/>
          <p:nvPr/>
        </p:nvSpPr>
        <p:spPr>
          <a:xfrm>
            <a:off x="365760" y="771525"/>
            <a:ext cx="3931920" cy="18516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177800" indent="-177800">
              <a:lnSpc>
                <a:spcPts val="1770"/>
              </a:lnSpc>
              <a:spcBef>
                <a:spcPts val="100"/>
              </a:spcBef>
              <a:spcAft>
                <a:spcPts val="100"/>
              </a:spcAft>
              <a:buSzPct val="100000"/>
              <a:buChar char="•"/>
            </a:pP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в учебный план: Включите сказки Салтыкова-Щедрина в программу как дополнительный материал для чтения и анализа.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-177800">
              <a:lnSpc>
                <a:spcPts val="1770"/>
              </a:lnSpc>
              <a:spcBef>
                <a:spcPts val="100"/>
              </a:spcBef>
              <a:spcAft>
                <a:spcPts val="100"/>
              </a:spcAft>
              <a:buSzPct val="100000"/>
              <a:buChar char="•"/>
            </a:pP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результатов: Оценивайте понимание текстов через тесты, эссе и проекты, связанные с сатирическими темами.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594" y="170959"/>
            <a:ext cx="3571168" cy="47615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https://cdn-app.sberdevices.ru/misc/0.0.0/assets/gigachat-web/f279b7d8_Image-Shape.png"/>
          <p:cNvPicPr>
            <a:picLocks noChangeAspect="1"/>
          </p:cNvPicPr>
          <p:nvPr/>
        </p:nvPicPr>
        <p:blipFill>
          <a:blip r:embed="rId3"/>
          <a:srcRect l="3357" r="3357"/>
          <a:stretch/>
        </p:blipFill>
        <p:spPr>
          <a:xfrm>
            <a:off x="285135" y="257175"/>
            <a:ext cx="8541774" cy="46209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sp>
        <p:nvSpPr>
          <p:cNvPr id="4" name="Text 0"/>
          <p:cNvSpPr/>
          <p:nvPr/>
        </p:nvSpPr>
        <p:spPr>
          <a:xfrm>
            <a:off x="2613414" y="971919"/>
            <a:ext cx="3925037" cy="14401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2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200" b="1" dirty="0">
                <a:solidFill>
                  <a:srgbClr val="000000"/>
                </a:solidFill>
              </a:rPr>
              <a:t>Мир сатирических сказок М. Е. Салтыкова-Щедрина на уроках английского языка</a:t>
            </a:r>
            <a:endParaRPr lang="en-US" sz="2200" dirty="0"/>
          </a:p>
        </p:txBody>
      </p:sp>
      <p:sp>
        <p:nvSpPr>
          <p:cNvPr id="5" name="Text 1"/>
          <p:cNvSpPr/>
          <p:nvPr/>
        </p:nvSpPr>
        <p:spPr>
          <a:xfrm>
            <a:off x="2495427" y="2045478"/>
            <a:ext cx="3630070" cy="18516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177800" indent="-177800">
              <a:lnSpc>
                <a:spcPts val="1770"/>
              </a:lnSpc>
              <a:spcBef>
                <a:spcPts val="100"/>
              </a:spcBef>
              <a:spcAft>
                <a:spcPts val="100"/>
              </a:spcAft>
              <a:buSzPct val="10000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Итоги использования сказок: развитие языковых навыков, критического мышления, культурной осведомлённости.</a:t>
            </a:r>
            <a:endParaRPr lang="en-US" sz="1500" dirty="0"/>
          </a:p>
          <a:p>
            <a:pPr marL="177800" indent="-177800">
              <a:lnSpc>
                <a:spcPts val="1770"/>
              </a:lnSpc>
              <a:spcBef>
                <a:spcPts val="100"/>
              </a:spcBef>
              <a:spcAft>
                <a:spcPts val="100"/>
              </a:spcAft>
              <a:buSzPct val="10000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Перспективы: интеграция в учебный план, оценка результатов.</a:t>
            </a:r>
            <a:endParaRPr lang="en-US" sz="1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937760" y="308610"/>
            <a:ext cx="3931920" cy="25717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0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2400" b="1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Чтение и анализ текста</a:t>
            </a:r>
            <a:endParaRPr lang="en-US" sz="2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 1"/>
          <p:cNvSpPr/>
          <p:nvPr/>
        </p:nvSpPr>
        <p:spPr>
          <a:xfrm>
            <a:off x="4937760" y="771525"/>
            <a:ext cx="3931920" cy="10287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177800" indent="-177800">
              <a:lnSpc>
                <a:spcPts val="1770"/>
              </a:lnSpc>
              <a:spcBef>
                <a:spcPts val="100"/>
              </a:spcBef>
              <a:spcAft>
                <a:spcPts val="100"/>
              </a:spcAft>
              <a:buSzPct val="100000"/>
              <a:buChar char="•"/>
            </a:pP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 текстов: короткие сказки с ярким языком и сатирическим содержанием.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-177800">
              <a:lnSpc>
                <a:spcPts val="1770"/>
              </a:lnSpc>
              <a:spcBef>
                <a:spcPts val="100"/>
              </a:spcBef>
              <a:spcAft>
                <a:spcPts val="100"/>
              </a:spcAft>
              <a:buSzPct val="100000"/>
              <a:buChar char="•"/>
            </a:pP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Групповой анализ: обсуждение персонажей, их действий и социальных комментариев.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4439920" cy="6035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937760" y="308610"/>
            <a:ext cx="3931920" cy="30861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2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200" b="1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Дискуссия и дебаты</a:t>
            </a:r>
            <a:endParaRPr lang="en-US" sz="2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 1"/>
          <p:cNvSpPr/>
          <p:nvPr/>
        </p:nvSpPr>
        <p:spPr>
          <a:xfrm>
            <a:off x="4937760" y="771525"/>
            <a:ext cx="3931920" cy="18516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177800" indent="-177800">
              <a:lnSpc>
                <a:spcPts val="1770"/>
              </a:lnSpc>
              <a:spcBef>
                <a:spcPts val="100"/>
              </a:spcBef>
              <a:spcAft>
                <a:spcPts val="100"/>
              </a:spcAft>
              <a:buSzPct val="100000"/>
              <a:buChar char="•"/>
            </a:pP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Темы для обсуждения: Обсуждайте основные темы и идеи, такие </a:t>
            </a:r>
            <a:r>
              <a:rPr lang="en-US" sz="1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</a:t>
            </a:r>
            <a:r>
              <a:rPr lang="en-US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справедливость, человеческая глупость.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-177800">
              <a:lnSpc>
                <a:spcPts val="1770"/>
              </a:lnSpc>
              <a:spcBef>
                <a:spcPts val="100"/>
              </a:spcBef>
              <a:spcAft>
                <a:spcPts val="100"/>
              </a:spcAft>
              <a:buSzPct val="100000"/>
              <a:buChar char="•"/>
            </a:pP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Роли: </a:t>
            </a:r>
            <a:r>
              <a:rPr lang="en-US" sz="1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Попросите</a:t>
            </a: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учеников</a:t>
            </a:r>
            <a:r>
              <a:rPr lang="en-US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выступить в роли персонажей, отстаивая их точку зрения в дебатах.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18" y="136914"/>
            <a:ext cx="3641277" cy="4834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70098" y="312420"/>
            <a:ext cx="3931920" cy="30861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2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200" b="1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Креативное письмо</a:t>
            </a:r>
            <a:endParaRPr lang="en-US" sz="2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 1"/>
          <p:cNvSpPr/>
          <p:nvPr/>
        </p:nvSpPr>
        <p:spPr>
          <a:xfrm>
            <a:off x="170098" y="621030"/>
            <a:ext cx="3931920" cy="154305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177800" indent="-177800">
              <a:lnSpc>
                <a:spcPts val="1770"/>
              </a:lnSpc>
              <a:spcBef>
                <a:spcPts val="100"/>
              </a:spcBef>
              <a:spcAft>
                <a:spcPts val="100"/>
              </a:spcAft>
              <a:buSzPct val="100000"/>
              <a:buChar char="•"/>
            </a:pP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продолжения: </a:t>
            </a: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Ученики </a:t>
            </a:r>
            <a:r>
              <a:rPr lang="en-US" sz="15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придумывают</a:t>
            </a:r>
            <a:r>
              <a:rPr lang="en-US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 окончания для сказок или пишут дополнительные эпизоды.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-177800">
              <a:lnSpc>
                <a:spcPts val="1770"/>
              </a:lnSpc>
              <a:spcBef>
                <a:spcPts val="100"/>
              </a:spcBef>
              <a:spcAft>
                <a:spcPts val="100"/>
              </a:spcAft>
              <a:buSzPct val="100000"/>
              <a:buChar char="•"/>
            </a:pP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Переосмысленный сюжет: </a:t>
            </a: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Сильные ученики </a:t>
            </a:r>
            <a:r>
              <a:rPr lang="en-US" sz="15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переписывают</a:t>
            </a:r>
            <a:r>
              <a:rPr lang="en-US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сказку в современном контексте или в альтернативной реальности.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423" y="312421"/>
            <a:ext cx="4520065" cy="3404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937760" y="308610"/>
            <a:ext cx="4206240" cy="30861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2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200" b="1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Использование мультимедиа</a:t>
            </a:r>
            <a:endParaRPr lang="en-US" sz="2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 1"/>
          <p:cNvSpPr/>
          <p:nvPr/>
        </p:nvSpPr>
        <p:spPr>
          <a:xfrm>
            <a:off x="4937760" y="771525"/>
            <a:ext cx="3931920" cy="210883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177800" indent="-177800">
              <a:lnSpc>
                <a:spcPts val="1770"/>
              </a:lnSpc>
              <a:spcBef>
                <a:spcPts val="100"/>
              </a:spcBef>
              <a:spcAft>
                <a:spcPts val="100"/>
              </a:spcAft>
              <a:buSzPct val="100000"/>
              <a:buChar char="•"/>
            </a:pP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Видеоматериалы: Экранизации или анимации по мотивам сказок Салтыкова-Щедрина помогают визуализировать события и персонажей, углубляя понимание текста.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-177800">
              <a:lnSpc>
                <a:spcPts val="1770"/>
              </a:lnSpc>
              <a:spcBef>
                <a:spcPts val="100"/>
              </a:spcBef>
              <a:spcAft>
                <a:spcPts val="100"/>
              </a:spcAft>
              <a:buSzPct val="100000"/>
              <a:buChar char="•"/>
            </a:pP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Иллюстрации: Создание иллюстраций к сказкам развивает креативность и способствует лучшему запоминанию ключевых моментов и персонажей.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41" y="127819"/>
            <a:ext cx="3669971" cy="4872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383280" y="308610"/>
            <a:ext cx="3931920" cy="30861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2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200" b="1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Сравнительный анализ</a:t>
            </a:r>
            <a:endParaRPr lang="en-US" sz="2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 1"/>
          <p:cNvSpPr/>
          <p:nvPr/>
        </p:nvSpPr>
        <p:spPr>
          <a:xfrm>
            <a:off x="3383280" y="771525"/>
            <a:ext cx="3931920" cy="18516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177800" indent="-177800">
              <a:lnSpc>
                <a:spcPts val="1770"/>
              </a:lnSpc>
              <a:spcBef>
                <a:spcPts val="100"/>
              </a:spcBef>
              <a:spcAft>
                <a:spcPts val="100"/>
              </a:spcAft>
              <a:buSzPct val="100000"/>
              <a:buChar char="•"/>
            </a:pP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культур: Проведите параллели между героями и сюжетами Салтыкова-Щедрина и западной сатирической литературой, например, произведениями Джонатана Свифта или Оскара Уайльда.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-177800">
              <a:lnSpc>
                <a:spcPts val="1770"/>
              </a:lnSpc>
              <a:spcBef>
                <a:spcPts val="100"/>
              </a:spcBef>
              <a:spcAft>
                <a:spcPts val="100"/>
              </a:spcAft>
              <a:buSzPct val="100000"/>
              <a:buChar char="•"/>
            </a:pP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стилей: Обсудите стиль и технику письма автора с другими писателями и стилями.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5261" y="2777490"/>
            <a:ext cx="2589226" cy="19500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653" y="518868"/>
            <a:ext cx="3169627" cy="42086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937760" y="308610"/>
            <a:ext cx="3931920" cy="25717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0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2800" b="1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Игровые методы</a:t>
            </a:r>
            <a:endParaRPr lang="en-US" sz="28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 1"/>
          <p:cNvSpPr/>
          <p:nvPr/>
        </p:nvSpPr>
        <p:spPr>
          <a:xfrm>
            <a:off x="4483510" y="771525"/>
            <a:ext cx="4386170" cy="163737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177800" indent="-177800">
              <a:lnSpc>
                <a:spcPts val="1770"/>
              </a:lnSpc>
              <a:spcBef>
                <a:spcPts val="100"/>
              </a:spcBef>
              <a:spcAft>
                <a:spcPts val="100"/>
              </a:spcAft>
              <a:buSzPct val="100000"/>
              <a:buChar char="•"/>
            </a:pP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Ролевые игры: </a:t>
            </a: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</a:t>
            </a:r>
            <a:r>
              <a:rPr lang="en-US" sz="15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разыгрывают</a:t>
            </a:r>
            <a:r>
              <a:rPr lang="en-US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сцены из сказок, что развивает языковые навыки и понимание персонажей.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-177800">
              <a:lnSpc>
                <a:spcPts val="1770"/>
              </a:lnSpc>
              <a:spcBef>
                <a:spcPts val="100"/>
              </a:spcBef>
              <a:spcAft>
                <a:spcPts val="100"/>
              </a:spcAft>
              <a:buSzPct val="100000"/>
              <a:buChar char="•"/>
            </a:pP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Викторины и кроссворды: Викторины на основе содержания сказок проверяют понимание и запоминание, развивая словарный запас.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32" y="565785"/>
            <a:ext cx="4407578" cy="33194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65760" y="308610"/>
            <a:ext cx="3931920" cy="30861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2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200" b="1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Работа с лексикой</a:t>
            </a:r>
            <a:endParaRPr lang="en-US" sz="2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 1"/>
          <p:cNvSpPr/>
          <p:nvPr/>
        </p:nvSpPr>
        <p:spPr>
          <a:xfrm>
            <a:off x="365760" y="618265"/>
            <a:ext cx="3931920" cy="154305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177800" indent="-177800">
              <a:lnSpc>
                <a:spcPts val="1770"/>
              </a:lnSpc>
              <a:spcBef>
                <a:spcPts val="100"/>
              </a:spcBef>
              <a:spcAft>
                <a:spcPts val="100"/>
              </a:spcAft>
              <a:buSzPct val="100000"/>
              <a:buChar char="•"/>
            </a:pP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Темы словаря: Выделите специфические слова и фразы из текстов, связанные с политикой, обществом, культурой.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-177800">
              <a:lnSpc>
                <a:spcPts val="1770"/>
              </a:lnSpc>
              <a:spcBef>
                <a:spcPts val="100"/>
              </a:spcBef>
              <a:spcAft>
                <a:spcPts val="100"/>
              </a:spcAft>
              <a:buSzPct val="100000"/>
              <a:buChar char="•"/>
            </a:pP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Словарный запас: </a:t>
            </a:r>
            <a:r>
              <a:rPr lang="en-US" sz="1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Создайте</a:t>
            </a: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словарь </a:t>
            </a:r>
            <a:r>
              <a:rPr lang="en-US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объяснениями и примерами употребления слов из сказок.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460" y="-137652"/>
            <a:ext cx="4364540" cy="5795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937760" y="308610"/>
            <a:ext cx="3931920" cy="56578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2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200" b="1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Преимущества использования сказок</a:t>
            </a:r>
            <a:endParaRPr lang="en-US" sz="2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 1"/>
          <p:cNvSpPr/>
          <p:nvPr/>
        </p:nvSpPr>
        <p:spPr>
          <a:xfrm>
            <a:off x="4937760" y="1028700"/>
            <a:ext cx="3931920" cy="18516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177800" indent="-177800">
              <a:lnSpc>
                <a:spcPts val="1770"/>
              </a:lnSpc>
              <a:spcBef>
                <a:spcPts val="100"/>
              </a:spcBef>
              <a:spcAft>
                <a:spcPts val="100"/>
              </a:spcAft>
              <a:buSzPct val="100000"/>
              <a:buChar char="•"/>
            </a:pP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языковых навыков: обогащение словарного запаса, улучшение навыков чтения и анализа текста.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-177800">
              <a:lnSpc>
                <a:spcPts val="1770"/>
              </a:lnSpc>
              <a:spcBef>
                <a:spcPts val="100"/>
              </a:spcBef>
              <a:spcAft>
                <a:spcPts val="100"/>
              </a:spcAft>
              <a:buSzPct val="100000"/>
              <a:buChar char="•"/>
            </a:pP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Понимание культурных и социальных проблем: знакомство с русской литературой и культурой, развитие критического мышления и анализа социальных явлений.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02" y="308611"/>
            <a:ext cx="4655677" cy="3506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4398</TotalTime>
  <Words>141</Words>
  <Application>Microsoft Office PowerPoint</Application>
  <PresentationFormat>Экран (16:9)</PresentationFormat>
  <Paragraphs>43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Aharoni</vt:lpstr>
      <vt:lpstr>Arial</vt:lpstr>
      <vt:lpstr>Calibri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Пользователь</cp:lastModifiedBy>
  <cp:revision>9</cp:revision>
  <dcterms:created xsi:type="dcterms:W3CDTF">2026-01-04T15:07:16Z</dcterms:created>
  <dcterms:modified xsi:type="dcterms:W3CDTF">2026-01-20T19:46:35Z</dcterms:modified>
</cp:coreProperties>
</file>