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1" r:id="rId7"/>
    <p:sldId id="263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6CC9-A522-443B-BB70-7C17A40DEEC2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6735-406B-48CC-A814-F6D5B563A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6CC9-A522-443B-BB70-7C17A40DEEC2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6735-406B-48CC-A814-F6D5B563A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6CC9-A522-443B-BB70-7C17A40DEEC2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6735-406B-48CC-A814-F6D5B563A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6CC9-A522-443B-BB70-7C17A40DEEC2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6735-406B-48CC-A814-F6D5B563A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6CC9-A522-443B-BB70-7C17A40DEEC2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6735-406B-48CC-A814-F6D5B563A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6CC9-A522-443B-BB70-7C17A40DEEC2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6735-406B-48CC-A814-F6D5B563A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6CC9-A522-443B-BB70-7C17A40DEEC2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6735-406B-48CC-A814-F6D5B563A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6CC9-A522-443B-BB70-7C17A40DEEC2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6735-406B-48CC-A814-F6D5B563A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6CC9-A522-443B-BB70-7C17A40DEEC2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6735-406B-48CC-A814-F6D5B563A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6CC9-A522-443B-BB70-7C17A40DEEC2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6735-406B-48CC-A814-F6D5B563A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6CC9-A522-443B-BB70-7C17A40DEEC2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6735-406B-48CC-A814-F6D5B563A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96CC9-A522-443B-BB70-7C17A40DEEC2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A6735-406B-48CC-A814-F6D5B563A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8572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Социальная </a:t>
            </a:r>
            <a:r>
              <a:rPr lang="ru-RU" dirty="0"/>
              <a:t>сатира Салтыкова-Щедрина и современность: </a:t>
            </a:r>
            <a:r>
              <a:rPr lang="ru-RU" dirty="0" smtClean="0"/>
              <a:t>актуальность </a:t>
            </a:r>
            <a:r>
              <a:rPr lang="ru-RU" dirty="0"/>
              <a:t>тем и образов в современной </a:t>
            </a:r>
            <a:r>
              <a:rPr lang="ru-RU" dirty="0" smtClean="0"/>
              <a:t>России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86124"/>
            <a:ext cx="1689100" cy="340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ВПР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fontAlgn="ctr"/>
            <a:r>
              <a:rPr lang="ru-RU" b="1" dirty="0" smtClean="0"/>
              <a:t>Прочитайте текст и выполните задания 3-5</a:t>
            </a:r>
            <a:br>
              <a:rPr lang="ru-RU" b="1" dirty="0" smtClean="0"/>
            </a:br>
            <a:r>
              <a:rPr lang="ru-RU" b="1" dirty="0" smtClean="0"/>
              <a:t>Текст</a:t>
            </a:r>
            <a:endParaRPr lang="ru-RU" dirty="0" smtClean="0"/>
          </a:p>
          <a:p>
            <a:pPr fontAlgn="ctr"/>
            <a:r>
              <a:rPr lang="ru-RU" dirty="0" smtClean="0"/>
              <a:t>– Сенька! – вскрикнул помещик, но вдруг спохватился... и заплакал.</a:t>
            </a:r>
          </a:p>
          <a:p>
            <a:pPr fontAlgn="ctr"/>
            <a:r>
              <a:rPr lang="ru-RU" dirty="0" smtClean="0"/>
              <a:t>Однако твёрдость души всё ещё не покидала его. Несколько раз он ослабевал, но как только почувствует, что сердце у него начнёт растворяться, сейчас бросится к газете «Весть» и в одну минуту ожесточится опять.</a:t>
            </a:r>
          </a:p>
          <a:p>
            <a:pPr fontAlgn="ctr"/>
            <a:r>
              <a:rPr lang="ru-RU" dirty="0" smtClean="0"/>
              <a:t>– Нет, лучше совсем одичаю, лучше пусть буду с дикими зверьми по лесам скитаться, но да не скажет никто, что российский дворянин, князь </a:t>
            </a:r>
            <a:r>
              <a:rPr lang="ru-RU" dirty="0" err="1" smtClean="0"/>
              <a:t>Урус-Кучум-Кильди-баев</a:t>
            </a:r>
            <a:r>
              <a:rPr lang="ru-RU" dirty="0" smtClean="0"/>
              <a:t>, от принципов отступил!</a:t>
            </a:r>
          </a:p>
          <a:p>
            <a:pPr fontAlgn="ctr"/>
            <a:r>
              <a:rPr lang="ru-RU" dirty="0" smtClean="0"/>
              <a:t>И вот он одичал. Хоть в это время наступила уже осень и морозцы стояли порядочные, но он не чувствовал даже холода. Весь он, с головы до ног, оброс волосами, словно древний Исав, а ногти у него сделались, как железные. Сморкаться уж он давно перестал, ходил же всё больше на четвереньках и даже удивлялся, как он прежде не замечал, что такой способ прогулки есть самый приличный и самый удобный. Утратил даже способность произносить членораздельные звуки и усвоил себе какой-то особенный победный клик, среднее между свистом, шипеньем и рявканьем. Но хвоста ещё не приобрёл.</a:t>
            </a:r>
          </a:p>
          <a:p>
            <a:pPr fontAlgn="ctr"/>
            <a:r>
              <a:rPr lang="ru-RU" dirty="0" smtClean="0"/>
              <a:t>Выйдет он в свой парк, в котором он когда-то нежил своё тело рыхлое, белое, рассыпчатое, как кошка, в один миг, взлезет на самую вершину дерева и стережёт оттуда. Прибежит, это, заяц, встанет на задние лапки и прислушивается, нет ли откуда опасности, – а он уж тут как тут. Словно стрела соскочит с дерева, вцепится в свою добычу, разорвет её ногтями, да так со всеми внутренностями, даже со шкурой, и съест.</a:t>
            </a:r>
          </a:p>
          <a:p>
            <a:pPr fontAlgn="ctr"/>
            <a:r>
              <a:rPr lang="ru-RU" dirty="0" smtClean="0"/>
              <a:t>И сделался он силён ужасно, до того силён, что даже счёл себя вправе войти в дружеские сношения с тем самым медведем, который некогда посматривал на него в окошко.</a:t>
            </a:r>
          </a:p>
          <a:p>
            <a:pPr fontAlgn="ctr"/>
            <a:r>
              <a:rPr lang="ru-RU" dirty="0" smtClean="0"/>
              <a:t>– Хочешь, Михайло </a:t>
            </a:r>
            <a:r>
              <a:rPr lang="ru-RU" dirty="0" err="1" smtClean="0"/>
              <a:t>Иваныч</a:t>
            </a:r>
            <a:r>
              <a:rPr lang="ru-RU" dirty="0" smtClean="0"/>
              <a:t>, походы вместе на зайцев будем делать? – сказал он медведю.</a:t>
            </a:r>
          </a:p>
          <a:p>
            <a:pPr fontAlgn="ctr"/>
            <a:r>
              <a:rPr lang="ru-RU" dirty="0" smtClean="0"/>
              <a:t>– Хотеть – отчего не хотеть! – отвечал медведь, – только, брат, ты напрасно мужика этого уничтожил.</a:t>
            </a:r>
          </a:p>
          <a:p>
            <a:pPr fontAlgn="ctr"/>
            <a:r>
              <a:rPr lang="ru-RU" dirty="0" smtClean="0"/>
              <a:t>– А почему так?</a:t>
            </a:r>
          </a:p>
          <a:p>
            <a:pPr fontAlgn="ctr"/>
            <a:r>
              <a:rPr lang="ru-RU" dirty="0" smtClean="0"/>
              <a:t>– А потому, что мужика этого есть не в пример способнее было, нежели вашего брата дворянина. И потому скажу тебе прямо: глупый ты помещик, хоть мне и друг!</a:t>
            </a:r>
          </a:p>
          <a:p>
            <a:pPr fontAlgn="ctr"/>
            <a:r>
              <a:rPr lang="ru-RU" b="1" i="1" dirty="0" smtClean="0"/>
              <a:t>М.Е. Салтыков-Щедрин. «Дикий помещик»</a:t>
            </a:r>
            <a:endParaRPr lang="ru-RU" dirty="0" smtClean="0"/>
          </a:p>
          <a:p>
            <a:pPr fontAlgn="ctr"/>
            <a:r>
              <a:rPr lang="ru-RU" b="1" dirty="0" smtClean="0"/>
              <a:t>Задание 3 </a:t>
            </a:r>
            <a:endParaRPr lang="ru-RU" dirty="0" smtClean="0"/>
          </a:p>
          <a:p>
            <a:pPr fontAlgn="ctr"/>
            <a:r>
              <a:rPr lang="ru-RU" b="1" dirty="0" smtClean="0"/>
              <a:t>Выпишите из приведённого фрагмента слово, которое означает «длительное время ходить, бродить где-либо, не иметь постоянного места жительства».</a:t>
            </a:r>
            <a:endParaRPr lang="ru-RU" dirty="0" smtClean="0"/>
          </a:p>
          <a:p>
            <a:pPr fontAlgn="ctr"/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ВПР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fontAlgn="ctr">
              <a:buNone/>
            </a:pPr>
            <a:r>
              <a:rPr lang="ru-RU" b="1" dirty="0" smtClean="0"/>
              <a:t>Установите соответствие между примерами из текста и названиями средств художественной выразительности: к каждой позиции первого столбца подберите соответствующую позицию из второго столбца.</a:t>
            </a:r>
            <a:endParaRPr lang="ru-RU" dirty="0" smtClean="0"/>
          </a:p>
          <a:p>
            <a:pPr marL="0" indent="0" fontAlgn="ctr">
              <a:buNone/>
            </a:pPr>
            <a:r>
              <a:rPr lang="ru-RU" dirty="0" smtClean="0"/>
              <a:t>ПРИМЕРЫ</a:t>
            </a:r>
          </a:p>
          <a:p>
            <a:pPr marL="0" indent="0" fontAlgn="ctr">
              <a:buNone/>
            </a:pPr>
            <a:r>
              <a:rPr lang="ru-RU" dirty="0" smtClean="0"/>
              <a:t>А) …</a:t>
            </a:r>
            <a:r>
              <a:rPr lang="ru-RU" b="1" dirty="0" smtClean="0"/>
              <a:t>как кошка</a:t>
            </a:r>
            <a:r>
              <a:rPr lang="ru-RU" dirty="0" smtClean="0"/>
              <a:t>, в один миг, взлезет на самую вершину дерева и стережёт оттуда.</a:t>
            </a:r>
            <a:br>
              <a:rPr lang="ru-RU" dirty="0" smtClean="0"/>
            </a:br>
            <a:r>
              <a:rPr lang="ru-RU" dirty="0" smtClean="0"/>
              <a:t>Б) …нежил своё тело </a:t>
            </a:r>
            <a:r>
              <a:rPr lang="ru-RU" b="1" dirty="0" smtClean="0"/>
              <a:t>рыхлое, белое, рассыпчатое</a:t>
            </a:r>
            <a:r>
              <a:rPr lang="ru-RU" dirty="0" smtClean="0"/>
              <a:t>…</a:t>
            </a:r>
            <a:br>
              <a:rPr lang="ru-RU" dirty="0" smtClean="0"/>
            </a:br>
            <a:r>
              <a:rPr lang="ru-RU" dirty="0" smtClean="0"/>
              <a:t>В) …но как только почувствует, что </a:t>
            </a:r>
            <a:r>
              <a:rPr lang="ru-RU" b="1" dirty="0" smtClean="0"/>
              <a:t>сердце </a:t>
            </a:r>
            <a:r>
              <a:rPr lang="ru-RU" dirty="0" smtClean="0"/>
              <a:t>у него </a:t>
            </a:r>
            <a:r>
              <a:rPr lang="ru-RU" b="1" dirty="0" smtClean="0"/>
              <a:t>начнёт растворяться</a:t>
            </a:r>
            <a:r>
              <a:rPr lang="ru-RU" dirty="0" smtClean="0"/>
              <a:t>…</a:t>
            </a:r>
          </a:p>
          <a:p>
            <a:pPr marL="0" indent="0" fontAlgn="ctr">
              <a:buNone/>
            </a:pPr>
            <a:r>
              <a:rPr lang="ru-RU" dirty="0" smtClean="0"/>
              <a:t>СРЕДСТВА ХУДОЖЕСТВЕННОЙ ВЫРАЗИТЕЛЬНОСТИ</a:t>
            </a:r>
          </a:p>
          <a:p>
            <a:pPr marL="0" indent="0" fontAlgn="ctr">
              <a:buNone/>
            </a:pPr>
            <a:endParaRPr lang="ru-RU" dirty="0" smtClean="0"/>
          </a:p>
          <a:p>
            <a:pPr marL="0" indent="0" fontAlgn="ctr">
              <a:buNone/>
            </a:pPr>
            <a:r>
              <a:rPr lang="ru-RU" dirty="0" smtClean="0"/>
              <a:t>1) метафора</a:t>
            </a:r>
            <a:br>
              <a:rPr lang="ru-RU" dirty="0" smtClean="0"/>
            </a:br>
            <a:r>
              <a:rPr lang="ru-RU" dirty="0" smtClean="0"/>
              <a:t>2) эпитет</a:t>
            </a:r>
            <a:br>
              <a:rPr lang="ru-RU" dirty="0" smtClean="0"/>
            </a:br>
            <a:r>
              <a:rPr lang="ru-RU" dirty="0" smtClean="0"/>
              <a:t>3) сравнение</a:t>
            </a:r>
            <a:br>
              <a:rPr lang="ru-RU" dirty="0" smtClean="0"/>
            </a:br>
            <a:r>
              <a:rPr lang="ru-RU" dirty="0" smtClean="0"/>
              <a:t>4) антитеза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ПОДГОТОВКА К ВПР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4911741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Дайте развёрнутый ответ на задание 5. Старайтесь чётко отвечать на поставленный вопрос, следите за логикой своих рассуждений, опирайтесь на текст приведённого фрагмента. Объём высказывания – не менее 40 слов.</a:t>
            </a:r>
            <a:endParaRPr lang="ru-RU" b="1" dirty="0" smtClean="0"/>
          </a:p>
          <a:p>
            <a:r>
              <a:rPr lang="ru-RU" b="1" dirty="0" smtClean="0"/>
              <a:t>Объясните, почему автор утверждает, что герой «одичал». </a:t>
            </a:r>
            <a:endParaRPr lang="ru-RU" b="1" smtClean="0"/>
          </a:p>
          <a:p>
            <a:r>
              <a:rPr lang="ru-RU" b="1" smtClean="0"/>
              <a:t>6</a:t>
            </a:r>
            <a:r>
              <a:rPr lang="ru-RU" b="1" dirty="0" smtClean="0"/>
              <a:t>. Какое литературное произведение, рассмотренное в этом году на уроках или прочитанное самостоятельно, считаете необходимым экранизировать? Почему? ( на примере сказок «Дикий помещик» или «Повесть о том, как один мужик двух генералов прокормил»)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Образы </a:t>
            </a:r>
            <a:r>
              <a:rPr lang="ru-RU" dirty="0"/>
              <a:t>прошлого, отражающие настоящее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274790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14810" y="178592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Глупость </a:t>
            </a:r>
            <a:r>
              <a:rPr lang="ru-RU" dirty="0"/>
              <a:t>власти, произвол чиновников и апатичность населения.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3429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Сегодняшняя реальность часто показывает нам схожие картины: бесконтрольность чиновников, равнодушие простых людей перед лицом несправедливости и коррупции.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ru-RU" sz="3600" dirty="0" smtClean="0"/>
              <a:t> Почему </a:t>
            </a:r>
            <a:r>
              <a:rPr lang="ru-RU" sz="3600" dirty="0"/>
              <a:t>нам стоит читать Салтыкова-Щедрина </a:t>
            </a:r>
            <a:r>
              <a:rPr lang="ru-RU" sz="3600" dirty="0">
                <a:solidFill>
                  <a:srgbClr val="FF0000"/>
                </a:solidFill>
              </a:rPr>
              <a:t>именно </a:t>
            </a:r>
            <a:r>
              <a:rPr lang="ru-RU" sz="3600" dirty="0"/>
              <a:t>сегодня?</a:t>
            </a:r>
          </a:p>
        </p:txBody>
      </p:sp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/>
          <a:srcRect t="7536" r="4058" b="7799"/>
          <a:stretch>
            <a:fillRect/>
          </a:stretch>
        </p:blipFill>
        <p:spPr bwMode="auto">
          <a:xfrm>
            <a:off x="357158" y="1214422"/>
            <a:ext cx="307183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57752" y="1285860"/>
            <a:ext cx="41434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№1.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Прочитайте начало сказки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вслух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Обратите внимание на образ главного героя. Какими чертами он наделён?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714876" y="2285992"/>
            <a:ext cx="421484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№2.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Найдите эпизод, в котором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пискарь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размышляет о своем существовании. Проанализируйте монолог героя.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Выделите ключевые мысли и чувства.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Фрагменты для анализа: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«Жил я... жил, дрожал да только жил!»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«Никогда не ел досыта, вечно голодал...»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«Но зато прожил тихо, спокойно, мирно, незаметно...»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Какова его жизненная позиция?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429132"/>
            <a:ext cx="485775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Вопросы для обсуждения ( работа с текстом произведения)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Что значит слово «премудрый» применительно 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пискарю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* данное задание позволяет работать со словарем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Почему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пискаря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называют премудрым?* подбор синонимов к слову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5143512"/>
            <a:ext cx="41434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Творческое задание.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Какова связь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жизненноя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философии премудрого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пискаря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поговорками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«Моя хата с краю», «Всяк сверчок знай свой шесток»?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нам стоит читать Салтыкова-Щедрина </a:t>
            </a:r>
            <a:r>
              <a:rPr lang="ru-RU" dirty="0" smtClean="0">
                <a:solidFill>
                  <a:srgbClr val="FF0000"/>
                </a:solidFill>
              </a:rPr>
              <a:t>именно </a:t>
            </a:r>
            <a:r>
              <a:rPr lang="ru-RU" dirty="0" smtClean="0"/>
              <a:t>сегодня?</a:t>
            </a:r>
            <a:endParaRPr lang="ru-RU" dirty="0"/>
          </a:p>
        </p:txBody>
      </p:sp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/>
          <a:srcRect t="7536" r="4058" b="7799"/>
          <a:stretch>
            <a:fillRect/>
          </a:stretch>
        </p:blipFill>
        <p:spPr bwMode="auto">
          <a:xfrm>
            <a:off x="285720" y="1714488"/>
            <a:ext cx="350043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57686" y="1928802"/>
            <a:ext cx="43577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1 </a:t>
            </a:r>
            <a:r>
              <a:rPr lang="ru-RU" dirty="0" smtClean="0"/>
              <a:t>Приведите аргументы «за» и «против» жизненной позиции </a:t>
            </a:r>
            <a:r>
              <a:rPr lang="ru-RU" dirty="0" err="1" smtClean="0"/>
              <a:t>пискаря</a:t>
            </a:r>
            <a:r>
              <a:rPr lang="ru-RU" dirty="0" smtClean="0"/>
              <a:t>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Задание 2 </a:t>
            </a:r>
            <a:r>
              <a:rPr lang="ru-RU" dirty="0" smtClean="0"/>
              <a:t>Творческое задание. Работа с </a:t>
            </a:r>
            <a:r>
              <a:rPr lang="ru-RU" dirty="0" err="1" smtClean="0"/>
              <a:t>эйдос-конспектом</a:t>
            </a:r>
            <a:r>
              <a:rPr lang="ru-RU" dirty="0" smtClean="0"/>
              <a:t>  (используются иллюстрации разных художников)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Задание 3 </a:t>
            </a:r>
            <a:r>
              <a:rPr lang="ru-RU" dirty="0" smtClean="0"/>
              <a:t>Вспомните напутствия-заветы своим детям других отцов – героев произведений классической литературы</a:t>
            </a:r>
          </a:p>
          <a:p>
            <a:r>
              <a:rPr lang="ru-RU" dirty="0" smtClean="0"/>
              <a:t>( наставления Гринёву, Молчалину, Чичикову) </a:t>
            </a:r>
          </a:p>
          <a:p>
            <a:r>
              <a:rPr lang="ru-RU" dirty="0" smtClean="0"/>
              <a:t>**работа с годом написания сказки </a:t>
            </a:r>
            <a:r>
              <a:rPr lang="ru-RU" dirty="0" smtClean="0">
                <a:solidFill>
                  <a:srgbClr val="FF0000"/>
                </a:solidFill>
              </a:rPr>
              <a:t>1882-1883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643998" cy="91759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Психология русского народа глазами Салтыкова- Щедрина</a:t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(изучение сказок в 7 классе)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5" name="Содержимое 4" descr="Picture background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28667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Двойственное освещение образа народа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042982"/>
          </a:xfrm>
        </p:spPr>
        <p:txBody>
          <a:bodyPr>
            <a:normAutofit/>
          </a:bodyPr>
          <a:lstStyle/>
          <a:p>
            <a:r>
              <a:rPr lang="ru-RU" dirty="0" smtClean="0"/>
              <a:t>Народ-труженик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042982"/>
          </a:xfrm>
        </p:spPr>
        <p:txBody>
          <a:bodyPr>
            <a:normAutofit/>
          </a:bodyPr>
          <a:lstStyle/>
          <a:p>
            <a:r>
              <a:rPr lang="ru-RU" dirty="0" smtClean="0"/>
              <a:t>Осуждение рабского положения народа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928934"/>
            <a:ext cx="85011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Задание.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Докажите, опираясь на схему, двойственную оценку народа примером из сказки «Дикий помещик».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Ответ.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Мужики сравниваются в сказке с «роем», пчелиный рой ассоциируется , с одной стороны, с трудолюбием народа, его единством, а с другой – с безликостью и управляемостью.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Цепная реакция запустения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329642" cy="4554551"/>
          </a:xfrm>
        </p:spPr>
        <p:txBody>
          <a:bodyPr/>
          <a:lstStyle/>
          <a:p>
            <a:r>
              <a:rPr lang="ru-RU" dirty="0" smtClean="0"/>
              <a:t>Нарисуйте составьте цитатный список, что произошло в  поместье после исчезновения мужиков? Как доказывается тезис, что мужик – «фундамент бытия»?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Подбор цитат к иллюстрациям</a:t>
            </a:r>
            <a:endParaRPr lang="ru-RU" dirty="0"/>
          </a:p>
        </p:txBody>
      </p:sp>
      <p:pic>
        <p:nvPicPr>
          <p:cNvPr id="4" name="Объект 3" descr="https://avatars.dzeninfra.ru/get-zen_doc/2746730/pub_5efa069b6705f8148893b375_5efa11b669e43e7a4b177be3/scale_120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643050"/>
            <a:ext cx="6946398" cy="4697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КРОССВОРД ПО СКАЗКАМ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https://biouroki.ru/workshop/crossgen.html?ysclid=mkwght2mqx508863475</a:t>
            </a:r>
            <a:endParaRPr lang="ru-RU" sz="1300" b="1" dirty="0">
              <a:solidFill>
                <a:srgbClr val="0000FF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1"/>
          <a:stretch/>
        </p:blipFill>
        <p:spPr>
          <a:xfrm>
            <a:off x="571472" y="1500174"/>
            <a:ext cx="7706669" cy="466694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501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Социальная сатира Салтыкова-Щедрина и современность: актуальность тем и образов в современной России  </vt:lpstr>
      <vt:lpstr> Образы прошлого, отражающие настоящее </vt:lpstr>
      <vt:lpstr> Почему нам стоит читать Салтыкова-Щедрина именно сегодня?</vt:lpstr>
      <vt:lpstr>Почему нам стоит читать Салтыкова-Щедрина именно сегодня?</vt:lpstr>
      <vt:lpstr>Психология русского народа глазами Салтыкова- Щедрина (изучение сказок в 7 классе) </vt:lpstr>
      <vt:lpstr>Двойственное освещение образа народа</vt:lpstr>
      <vt:lpstr>Цепная реакция запустения</vt:lpstr>
      <vt:lpstr>Подбор цитат к иллюстрациям</vt:lpstr>
      <vt:lpstr>КРОССВОРД ПО СКАЗКАМ  https://biouroki.ru/workshop/crossgen.html?ysclid=mkwght2mqx508863475</vt:lpstr>
      <vt:lpstr>ПОДГОТОВКА К ВПР</vt:lpstr>
      <vt:lpstr>ПОДГОТОВКА К ВПР</vt:lpstr>
      <vt:lpstr>ПОДГОТОВКА К ВПР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сатира Салтыкова-Щедрина и современность: актуальность тем и образов в современной России</dc:title>
  <dc:creator>учитель</dc:creator>
  <cp:lastModifiedBy>ОВР11</cp:lastModifiedBy>
  <cp:revision>31</cp:revision>
  <dcterms:created xsi:type="dcterms:W3CDTF">2026-01-22T08:30:35Z</dcterms:created>
  <dcterms:modified xsi:type="dcterms:W3CDTF">2026-01-27T11:56:33Z</dcterms:modified>
</cp:coreProperties>
</file>