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4630400" cy="8229600"/>
  <p:notesSz cx="8229600" cy="14630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0" d="100"/>
          <a:sy n="80" d="100"/>
        </p:scale>
        <p:origin x="13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826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2C2B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0323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2C2B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0323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2C2B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0323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2C2B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0323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2C2B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0323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2C2B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0323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 b="10185"/>
          <a:stretch/>
        </p:blipFill>
        <p:spPr>
          <a:xfrm>
            <a:off x="8578392" y="0"/>
            <a:ext cx="6052008" cy="81534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24389"/>
            <a:ext cx="7556421" cy="20202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4400" b="1" dirty="0">
                <a:solidFill>
                  <a:schemeClr val="bg1"/>
                </a:solidFill>
              </a:rPr>
              <a:t>Крепостное право в России XIX века сквозь призму сатиры</a:t>
            </a:r>
          </a:p>
          <a:p>
            <a:r>
              <a:rPr lang="ru-RU" sz="4400" b="1" dirty="0">
                <a:solidFill>
                  <a:schemeClr val="bg1"/>
                </a:solidFill>
              </a:rPr>
              <a:t>Отражение социальных реалий в сказке М.Е. Салтыкова-Щедрина «Как один мужик двух генералов прокормил»</a:t>
            </a:r>
          </a:p>
          <a:p>
            <a:pPr marL="0" indent="0" algn="l">
              <a:lnSpc>
                <a:spcPts val="5300"/>
              </a:lnSpc>
              <a:buNone/>
            </a:pPr>
            <a:endParaRPr lang="en-US" sz="4200" dirty="0"/>
          </a:p>
        </p:txBody>
      </p:sp>
      <p:sp>
        <p:nvSpPr>
          <p:cNvPr id="4" name="Text 1"/>
          <p:cNvSpPr/>
          <p:nvPr/>
        </p:nvSpPr>
        <p:spPr>
          <a:xfrm>
            <a:off x="793790" y="2926437"/>
            <a:ext cx="7556421" cy="21550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endParaRPr lang="en-US" sz="3350" dirty="0"/>
          </a:p>
        </p:txBody>
      </p:sp>
      <p:sp>
        <p:nvSpPr>
          <p:cNvPr id="5" name="Text 2"/>
          <p:cNvSpPr/>
          <p:nvPr/>
        </p:nvSpPr>
        <p:spPr>
          <a:xfrm>
            <a:off x="793790" y="6017181"/>
            <a:ext cx="7556421" cy="20166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 err="1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Мы</a:t>
            </a:r>
            <a:r>
              <a:rPr lang="en-US" sz="165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 рассмотрим, как великий сатирик использовал жанр сказки для осмысления острых социальных проблем пореформенной России, делая акцент на крепостном праве и его последствиях.</a:t>
            </a:r>
            <a:endParaRPr lang="en-US" sz="16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2630448"/>
            <a:ext cx="13042821" cy="992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00" b="1" dirty="0">
                <a:solidFill>
                  <a:srgbClr val="FFF8F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Уникальность жанра: Сказка как оружие социальной критики</a:t>
            </a:r>
            <a:endParaRPr lang="en-US" sz="3100" dirty="0"/>
          </a:p>
        </p:txBody>
      </p:sp>
      <p:sp>
        <p:nvSpPr>
          <p:cNvPr id="4" name="Text 1"/>
          <p:cNvSpPr/>
          <p:nvPr/>
        </p:nvSpPr>
        <p:spPr>
          <a:xfrm>
            <a:off x="738187" y="3284696"/>
            <a:ext cx="13042821" cy="215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240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Почему для критики «века минувшего» Щедрин выбирает именно форму сказки?</a:t>
            </a:r>
            <a:endParaRPr lang="en-US" sz="2400" dirty="0"/>
          </a:p>
        </p:txBody>
      </p:sp>
      <p:sp>
        <p:nvSpPr>
          <p:cNvPr id="5" name="Shape 2"/>
          <p:cNvSpPr/>
          <p:nvPr/>
        </p:nvSpPr>
        <p:spPr>
          <a:xfrm>
            <a:off x="3517940" y="4702849"/>
            <a:ext cx="6465808" cy="1541026"/>
          </a:xfrm>
          <a:prstGeom prst="roundRect">
            <a:avLst>
              <a:gd name="adj" fmla="val 7120"/>
            </a:avLst>
          </a:prstGeom>
          <a:solidFill>
            <a:srgbClr val="403234"/>
          </a:solidFill>
          <a:ln/>
        </p:spPr>
      </p:sp>
      <p:sp>
        <p:nvSpPr>
          <p:cNvPr id="6" name="Shape 3"/>
          <p:cNvSpPr/>
          <p:nvPr/>
        </p:nvSpPr>
        <p:spPr>
          <a:xfrm>
            <a:off x="793790" y="4345662"/>
            <a:ext cx="6465808" cy="91440"/>
          </a:xfrm>
          <a:prstGeom prst="roundRect">
            <a:avLst>
              <a:gd name="adj" fmla="val 26046"/>
            </a:avLst>
          </a:prstGeom>
          <a:solidFill>
            <a:srgbClr val="E2C2B3"/>
          </a:solidFill>
          <a:ln/>
        </p:spPr>
      </p:sp>
      <p:sp>
        <p:nvSpPr>
          <p:cNvPr id="7" name="Shape 4"/>
          <p:cNvSpPr/>
          <p:nvPr/>
        </p:nvSpPr>
        <p:spPr>
          <a:xfrm>
            <a:off x="3788569" y="4130397"/>
            <a:ext cx="476250" cy="476250"/>
          </a:xfrm>
          <a:prstGeom prst="roundRect">
            <a:avLst>
              <a:gd name="adj" fmla="val 192000"/>
            </a:avLst>
          </a:prstGeom>
          <a:solidFill>
            <a:srgbClr val="E2C2B3"/>
          </a:solidFill>
          <a:ln/>
        </p:spPr>
      </p:sp>
      <p:sp>
        <p:nvSpPr>
          <p:cNvPr id="8" name="Text 5"/>
          <p:cNvSpPr/>
          <p:nvPr/>
        </p:nvSpPr>
        <p:spPr>
          <a:xfrm>
            <a:off x="3931444" y="4249460"/>
            <a:ext cx="190500" cy="2381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1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975360" y="4726243"/>
            <a:ext cx="3074789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3C9C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Доступность и узнаваемость</a:t>
            </a:r>
            <a:endParaRPr lang="en-US" sz="2800" dirty="0"/>
          </a:p>
        </p:txBody>
      </p:sp>
      <p:sp>
        <p:nvSpPr>
          <p:cNvPr id="10" name="Text 7"/>
          <p:cNvSpPr/>
          <p:nvPr/>
        </p:nvSpPr>
        <p:spPr>
          <a:xfrm>
            <a:off x="975360" y="5080040"/>
            <a:ext cx="6102668" cy="4319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Форма сказки, понятная всем слоям общества, включая малограмотных крестьян, позволяла донести идеи автора до самой широкой аудитории.</a:t>
            </a:r>
            <a:endParaRPr lang="en-US" sz="2400" dirty="0"/>
          </a:p>
        </p:txBody>
      </p:sp>
      <p:sp>
        <p:nvSpPr>
          <p:cNvPr id="11" name="Shape 8"/>
          <p:cNvSpPr/>
          <p:nvPr/>
        </p:nvSpPr>
        <p:spPr>
          <a:xfrm>
            <a:off x="7370683" y="4368522"/>
            <a:ext cx="6465927" cy="1541026"/>
          </a:xfrm>
          <a:prstGeom prst="roundRect">
            <a:avLst>
              <a:gd name="adj" fmla="val 7120"/>
            </a:avLst>
          </a:prstGeom>
          <a:solidFill>
            <a:srgbClr val="403234"/>
          </a:solidFill>
          <a:ln/>
        </p:spPr>
      </p:sp>
      <p:sp>
        <p:nvSpPr>
          <p:cNvPr id="12" name="Shape 9"/>
          <p:cNvSpPr/>
          <p:nvPr/>
        </p:nvSpPr>
        <p:spPr>
          <a:xfrm>
            <a:off x="7370683" y="4345662"/>
            <a:ext cx="6465927" cy="91440"/>
          </a:xfrm>
          <a:prstGeom prst="roundRect">
            <a:avLst>
              <a:gd name="adj" fmla="val 26046"/>
            </a:avLst>
          </a:prstGeom>
          <a:solidFill>
            <a:srgbClr val="E2C2B3"/>
          </a:solidFill>
          <a:ln/>
        </p:spPr>
      </p:sp>
      <p:sp>
        <p:nvSpPr>
          <p:cNvPr id="13" name="Shape 10"/>
          <p:cNvSpPr/>
          <p:nvPr/>
        </p:nvSpPr>
        <p:spPr>
          <a:xfrm>
            <a:off x="10365462" y="4130397"/>
            <a:ext cx="476250" cy="476250"/>
          </a:xfrm>
          <a:prstGeom prst="roundRect">
            <a:avLst>
              <a:gd name="adj" fmla="val 192000"/>
            </a:avLst>
          </a:prstGeom>
          <a:solidFill>
            <a:srgbClr val="E2C2B3"/>
          </a:solidFill>
          <a:ln/>
        </p:spPr>
      </p:sp>
      <p:sp>
        <p:nvSpPr>
          <p:cNvPr id="14" name="Text 11"/>
          <p:cNvSpPr/>
          <p:nvPr/>
        </p:nvSpPr>
        <p:spPr>
          <a:xfrm>
            <a:off x="10508337" y="4249460"/>
            <a:ext cx="190500" cy="2381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2</a:t>
            </a:r>
            <a:endParaRPr lang="en-US" sz="2400" dirty="0"/>
          </a:p>
        </p:txBody>
      </p:sp>
      <p:sp>
        <p:nvSpPr>
          <p:cNvPr id="15" name="Text 12"/>
          <p:cNvSpPr/>
          <p:nvPr/>
        </p:nvSpPr>
        <p:spPr>
          <a:xfrm>
            <a:off x="7552253" y="4765358"/>
            <a:ext cx="1984653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3C9C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Обход цензуры</a:t>
            </a:r>
            <a:endParaRPr lang="en-US" sz="2800" dirty="0"/>
          </a:p>
        </p:txBody>
      </p:sp>
      <p:sp>
        <p:nvSpPr>
          <p:cNvPr id="16" name="Text 13"/>
          <p:cNvSpPr/>
          <p:nvPr/>
        </p:nvSpPr>
        <p:spPr>
          <a:xfrm>
            <a:off x="7552253" y="5080040"/>
            <a:ext cx="6102787" cy="6479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Иносказание, или «эзопов язык», было мощным инструментом для обхода строгой цензуры, позволяя говорить о запретных темах и острых проблемах без прямых обвинений.</a:t>
            </a:r>
            <a:endParaRPr lang="en-US" sz="2400" dirty="0"/>
          </a:p>
        </p:txBody>
      </p:sp>
      <p:sp>
        <p:nvSpPr>
          <p:cNvPr id="17" name="Shape 14"/>
          <p:cNvSpPr/>
          <p:nvPr/>
        </p:nvSpPr>
        <p:spPr>
          <a:xfrm>
            <a:off x="793790" y="6258758"/>
            <a:ext cx="6465808" cy="1325047"/>
          </a:xfrm>
          <a:prstGeom prst="roundRect">
            <a:avLst>
              <a:gd name="adj" fmla="val 8281"/>
            </a:avLst>
          </a:prstGeom>
          <a:solidFill>
            <a:srgbClr val="403234"/>
          </a:solidFill>
          <a:ln/>
        </p:spPr>
      </p:sp>
      <p:sp>
        <p:nvSpPr>
          <p:cNvPr id="18" name="Shape 15"/>
          <p:cNvSpPr/>
          <p:nvPr/>
        </p:nvSpPr>
        <p:spPr>
          <a:xfrm>
            <a:off x="793790" y="6235898"/>
            <a:ext cx="6465808" cy="91440"/>
          </a:xfrm>
          <a:prstGeom prst="roundRect">
            <a:avLst>
              <a:gd name="adj" fmla="val 26046"/>
            </a:avLst>
          </a:prstGeom>
          <a:solidFill>
            <a:srgbClr val="E2C2B3"/>
          </a:solidFill>
          <a:ln/>
        </p:spPr>
      </p:sp>
      <p:sp>
        <p:nvSpPr>
          <p:cNvPr id="19" name="Shape 16"/>
          <p:cNvSpPr/>
          <p:nvPr/>
        </p:nvSpPr>
        <p:spPr>
          <a:xfrm>
            <a:off x="3788569" y="6020633"/>
            <a:ext cx="476250" cy="476250"/>
          </a:xfrm>
          <a:prstGeom prst="roundRect">
            <a:avLst>
              <a:gd name="adj" fmla="val 192000"/>
            </a:avLst>
          </a:prstGeom>
          <a:solidFill>
            <a:srgbClr val="E2C2B3"/>
          </a:solidFill>
          <a:ln/>
        </p:spPr>
      </p:sp>
      <p:sp>
        <p:nvSpPr>
          <p:cNvPr id="20" name="Text 17"/>
          <p:cNvSpPr/>
          <p:nvPr/>
        </p:nvSpPr>
        <p:spPr>
          <a:xfrm>
            <a:off x="3931444" y="6139696"/>
            <a:ext cx="190500" cy="2381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00000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3</a:t>
            </a:r>
            <a:endParaRPr lang="en-US" sz="2800" dirty="0"/>
          </a:p>
        </p:txBody>
      </p:sp>
      <p:sp>
        <p:nvSpPr>
          <p:cNvPr id="21" name="Text 18"/>
          <p:cNvSpPr/>
          <p:nvPr/>
        </p:nvSpPr>
        <p:spPr>
          <a:xfrm>
            <a:off x="975360" y="6655594"/>
            <a:ext cx="2175629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3C9C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Усиление контраста</a:t>
            </a:r>
            <a:endParaRPr lang="en-US" sz="2800" dirty="0"/>
          </a:p>
        </p:txBody>
      </p:sp>
      <p:sp>
        <p:nvSpPr>
          <p:cNvPr id="22" name="Text 19"/>
          <p:cNvSpPr/>
          <p:nvPr/>
        </p:nvSpPr>
        <p:spPr>
          <a:xfrm>
            <a:off x="975360" y="6970276"/>
            <a:ext cx="6102668" cy="4319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Перенос современных социальных отношений в условный, гротескный мир сказки обнажал их абсурдность и несправедливость.</a:t>
            </a:r>
            <a:endParaRPr lang="en-US" sz="2400" dirty="0"/>
          </a:p>
        </p:txBody>
      </p:sp>
      <p:sp>
        <p:nvSpPr>
          <p:cNvPr id="23" name="Shape 20"/>
          <p:cNvSpPr/>
          <p:nvPr/>
        </p:nvSpPr>
        <p:spPr>
          <a:xfrm>
            <a:off x="7370683" y="6258758"/>
            <a:ext cx="6465927" cy="1325047"/>
          </a:xfrm>
          <a:prstGeom prst="roundRect">
            <a:avLst>
              <a:gd name="adj" fmla="val 8281"/>
            </a:avLst>
          </a:prstGeom>
          <a:solidFill>
            <a:srgbClr val="403234"/>
          </a:solidFill>
          <a:ln/>
        </p:spPr>
      </p:sp>
      <p:sp>
        <p:nvSpPr>
          <p:cNvPr id="24" name="Shape 21"/>
          <p:cNvSpPr/>
          <p:nvPr/>
        </p:nvSpPr>
        <p:spPr>
          <a:xfrm>
            <a:off x="7370683" y="6235898"/>
            <a:ext cx="6465927" cy="91440"/>
          </a:xfrm>
          <a:prstGeom prst="roundRect">
            <a:avLst>
              <a:gd name="adj" fmla="val 26046"/>
            </a:avLst>
          </a:prstGeom>
          <a:solidFill>
            <a:srgbClr val="E2C2B3"/>
          </a:solidFill>
          <a:ln/>
        </p:spPr>
      </p:sp>
      <p:sp>
        <p:nvSpPr>
          <p:cNvPr id="25" name="Shape 22"/>
          <p:cNvSpPr/>
          <p:nvPr/>
        </p:nvSpPr>
        <p:spPr>
          <a:xfrm>
            <a:off x="10365462" y="6020633"/>
            <a:ext cx="476250" cy="476250"/>
          </a:xfrm>
          <a:prstGeom prst="roundRect">
            <a:avLst>
              <a:gd name="adj" fmla="val 192000"/>
            </a:avLst>
          </a:prstGeom>
          <a:solidFill>
            <a:srgbClr val="E2C2B3"/>
          </a:solidFill>
          <a:ln/>
        </p:spPr>
      </p:sp>
      <p:sp>
        <p:nvSpPr>
          <p:cNvPr id="26" name="Text 23"/>
          <p:cNvSpPr/>
          <p:nvPr/>
        </p:nvSpPr>
        <p:spPr>
          <a:xfrm>
            <a:off x="10508337" y="6139696"/>
            <a:ext cx="190500" cy="2381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00000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4</a:t>
            </a:r>
            <a:endParaRPr lang="en-US" sz="2800" dirty="0"/>
          </a:p>
        </p:txBody>
      </p:sp>
      <p:sp>
        <p:nvSpPr>
          <p:cNvPr id="27" name="Text 24"/>
          <p:cNvSpPr/>
          <p:nvPr/>
        </p:nvSpPr>
        <p:spPr>
          <a:xfrm>
            <a:off x="7552253" y="6655594"/>
            <a:ext cx="2673906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3C9C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Методическая подсказка</a:t>
            </a:r>
            <a:endParaRPr lang="en-US" sz="2800" dirty="0"/>
          </a:p>
        </p:txBody>
      </p:sp>
      <p:sp>
        <p:nvSpPr>
          <p:cNvPr id="28" name="Text 25"/>
          <p:cNvSpPr/>
          <p:nvPr/>
        </p:nvSpPr>
        <p:spPr>
          <a:xfrm>
            <a:off x="7552253" y="6970276"/>
            <a:ext cx="6102787" cy="4319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Начать анализ произведения на уроке стоит с вопроса: «Почему это сказка? Чем она отличается от народной?»</a:t>
            </a:r>
            <a:endParaRPr lang="en-US" sz="2400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60C390A-F3E6-F7C7-4FC8-97CE5319DC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289" t="11365" r="289" b="9174"/>
          <a:stretch/>
        </p:blipFill>
        <p:spPr>
          <a:xfrm>
            <a:off x="1133475" y="50466"/>
            <a:ext cx="11553825" cy="27265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08779"/>
            <a:ext cx="13042821" cy="12758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FFF8F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Социальные типажи: Генералы и Мужик как символы системы</a:t>
            </a:r>
            <a:endParaRPr lang="en-US" sz="4000" dirty="0"/>
          </a:p>
        </p:txBody>
      </p:sp>
      <p:sp>
        <p:nvSpPr>
          <p:cNvPr id="3" name="Text 1"/>
          <p:cNvSpPr/>
          <p:nvPr/>
        </p:nvSpPr>
        <p:spPr>
          <a:xfrm>
            <a:off x="801410" y="1992273"/>
            <a:ext cx="13042821" cy="6205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В сказке Щедрина каждый персонаж несет в себе глубокий символический смысл, отражая реалии крепостнической России</a:t>
            </a:r>
            <a:r>
              <a:rPr lang="en-US" sz="160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.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793790" y="3179326"/>
            <a:ext cx="13042821" cy="3514249"/>
          </a:xfrm>
          <a:prstGeom prst="roundRect">
            <a:avLst>
              <a:gd name="adj" fmla="val 871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801410" y="3186946"/>
            <a:ext cx="13027581" cy="54578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4"/>
          <p:cNvSpPr/>
          <p:nvPr/>
        </p:nvSpPr>
        <p:spPr>
          <a:xfrm>
            <a:off x="1005721" y="3304699"/>
            <a:ext cx="2193488" cy="3102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Тип персонажа</a:t>
            </a:r>
            <a:endParaRPr lang="en-US" sz="2000" dirty="0"/>
          </a:p>
        </p:txBody>
      </p:sp>
      <p:sp>
        <p:nvSpPr>
          <p:cNvPr id="7" name="Text 5"/>
          <p:cNvSpPr/>
          <p:nvPr/>
        </p:nvSpPr>
        <p:spPr>
          <a:xfrm>
            <a:off x="3614976" y="3304699"/>
            <a:ext cx="3492460" cy="3102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Качества в сказке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7523202" y="3304699"/>
            <a:ext cx="2841069" cy="3102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Кого символизирует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10780038" y="3304699"/>
            <a:ext cx="2844879" cy="3102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Что высмеивает автор</a:t>
            </a:r>
            <a:endParaRPr lang="en-US" sz="2000" dirty="0"/>
          </a:p>
        </p:txBody>
      </p:sp>
      <p:sp>
        <p:nvSpPr>
          <p:cNvPr id="10" name="Shape 8"/>
          <p:cNvSpPr/>
          <p:nvPr/>
        </p:nvSpPr>
        <p:spPr>
          <a:xfrm>
            <a:off x="801410" y="3732728"/>
            <a:ext cx="13027581" cy="147661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1005721" y="3850481"/>
            <a:ext cx="2193488" cy="3102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Генералы</a:t>
            </a: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3614976" y="3850481"/>
            <a:ext cx="3492460" cy="9308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Полная беспомощность, незнание жизни, праздность, чревоугодие, сословная спесь.</a:t>
            </a:r>
            <a:endParaRPr lang="en-US" sz="2000" dirty="0"/>
          </a:p>
        </p:txBody>
      </p:sp>
      <p:sp>
        <p:nvSpPr>
          <p:cNvPr id="13" name="Text 11"/>
          <p:cNvSpPr/>
          <p:nvPr/>
        </p:nvSpPr>
        <p:spPr>
          <a:xfrm>
            <a:off x="7523202" y="3850481"/>
            <a:ext cx="2841069" cy="12411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Правящий класс (дворянство, чиновничество), живущий за счет труда народа.</a:t>
            </a:r>
            <a:endParaRPr lang="en-US" sz="2000" dirty="0"/>
          </a:p>
        </p:txBody>
      </p:sp>
      <p:sp>
        <p:nvSpPr>
          <p:cNvPr id="14" name="Text 12"/>
          <p:cNvSpPr/>
          <p:nvPr/>
        </p:nvSpPr>
        <p:spPr>
          <a:xfrm>
            <a:off x="10780038" y="3850481"/>
            <a:ext cx="2844879" cy="12411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Паразитизм элиты, оторванность власти от реальности, фиктивность их «заслуг».</a:t>
            </a:r>
            <a:endParaRPr lang="en-US" sz="2000" dirty="0"/>
          </a:p>
        </p:txBody>
      </p:sp>
      <p:sp>
        <p:nvSpPr>
          <p:cNvPr id="15" name="Shape 13"/>
          <p:cNvSpPr/>
          <p:nvPr/>
        </p:nvSpPr>
        <p:spPr>
          <a:xfrm>
            <a:off x="801410" y="5209342"/>
            <a:ext cx="13027581" cy="147661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6" name="Text 14"/>
          <p:cNvSpPr/>
          <p:nvPr/>
        </p:nvSpPr>
        <p:spPr>
          <a:xfrm>
            <a:off x="1005721" y="5327094"/>
            <a:ext cx="2193488" cy="3102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Мужик</a:t>
            </a:r>
            <a:endParaRPr lang="en-US" sz="2000" dirty="0"/>
          </a:p>
        </p:txBody>
      </p:sp>
      <p:sp>
        <p:nvSpPr>
          <p:cNvPr id="17" name="Text 15"/>
          <p:cNvSpPr/>
          <p:nvPr/>
        </p:nvSpPr>
        <p:spPr>
          <a:xfrm>
            <a:off x="3614976" y="5327094"/>
            <a:ext cx="3492460" cy="12411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Мастер на все руки, изобретательный, могущественный, но при этом покорный, холопский.</a:t>
            </a:r>
            <a:endParaRPr lang="en-US" sz="2000" dirty="0"/>
          </a:p>
        </p:txBody>
      </p:sp>
      <p:sp>
        <p:nvSpPr>
          <p:cNvPr id="18" name="Text 16"/>
          <p:cNvSpPr/>
          <p:nvPr/>
        </p:nvSpPr>
        <p:spPr>
          <a:xfrm>
            <a:off x="7523202" y="5327094"/>
            <a:ext cx="2841069" cy="12411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Крепостное крестьянство – основа нации, но лишенное прав и сознания своей силы.</a:t>
            </a:r>
            <a:endParaRPr lang="en-US" sz="2000" dirty="0"/>
          </a:p>
        </p:txBody>
      </p:sp>
      <p:sp>
        <p:nvSpPr>
          <p:cNvPr id="19" name="Text 17"/>
          <p:cNvSpPr/>
          <p:nvPr/>
        </p:nvSpPr>
        <p:spPr>
          <a:xfrm>
            <a:off x="10780038" y="5327094"/>
            <a:ext cx="2844879" cy="12411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Трагедию «раба по привычке», выработанную веками психологию покорности.</a:t>
            </a:r>
            <a:endParaRPr lang="en-US" sz="2000" dirty="0"/>
          </a:p>
        </p:txBody>
      </p:sp>
      <p:sp>
        <p:nvSpPr>
          <p:cNvPr id="20" name="Text 18"/>
          <p:cNvSpPr/>
          <p:nvPr/>
        </p:nvSpPr>
        <p:spPr>
          <a:xfrm>
            <a:off x="793790" y="6900267"/>
            <a:ext cx="13042821" cy="6205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dirty="0">
                <a:solidFill>
                  <a:srgbClr val="E2C2B3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Вывод для обсуждения:</a:t>
            </a:r>
            <a:r>
              <a:rPr lang="en-US" sz="200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 Конфликт не между «злыми» и «добрыми», а между </a:t>
            </a:r>
            <a:r>
              <a:rPr lang="en-US" sz="2000" b="1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паразитизмом</a:t>
            </a:r>
            <a:r>
              <a:rPr lang="en-US" sz="200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 и </a:t>
            </a:r>
            <a:r>
              <a:rPr lang="en-US" sz="2000" b="1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созидательным трудом</a:t>
            </a:r>
            <a:r>
              <a:rPr lang="en-US" sz="200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, закрепленным системой рабства.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14137"/>
            <a:ext cx="13042821" cy="12758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FFF8F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Ключевые сцены – аллегории крепостнических отношений</a:t>
            </a:r>
            <a:endParaRPr lang="en-US" sz="4000" dirty="0"/>
          </a:p>
        </p:txBody>
      </p:sp>
      <p:sp>
        <p:nvSpPr>
          <p:cNvPr id="3" name="Text 1"/>
          <p:cNvSpPr/>
          <p:nvPr/>
        </p:nvSpPr>
        <p:spPr>
          <a:xfrm>
            <a:off x="793790" y="2357438"/>
            <a:ext cx="13042821" cy="3102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Три опорные сцены для анализа на уроке, раскрывающие всю глубину авторской сатиры.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793790" y="2874407"/>
            <a:ext cx="4225052" cy="3813691"/>
          </a:xfrm>
          <a:prstGeom prst="roundRect">
            <a:avLst>
              <a:gd name="adj" fmla="val 803"/>
            </a:avLst>
          </a:prstGeom>
          <a:solidFill>
            <a:srgbClr val="5F5153"/>
          </a:solidFill>
          <a:ln/>
        </p:spPr>
      </p:sp>
      <p:sp>
        <p:nvSpPr>
          <p:cNvPr id="5" name="Shape 3"/>
          <p:cNvSpPr/>
          <p:nvPr/>
        </p:nvSpPr>
        <p:spPr>
          <a:xfrm>
            <a:off x="997863" y="3078480"/>
            <a:ext cx="612338" cy="612338"/>
          </a:xfrm>
          <a:prstGeom prst="roundRect">
            <a:avLst>
              <a:gd name="adj" fmla="val 14931436"/>
            </a:avLst>
          </a:prstGeom>
          <a:solidFill>
            <a:srgbClr val="E2C2B3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6217" y="3246834"/>
            <a:ext cx="275511" cy="275511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793790" y="3894891"/>
            <a:ext cx="3713559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800" b="1" dirty="0">
                <a:solidFill>
                  <a:srgbClr val="D3C9C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«Голод как разоблачитель»</a:t>
            </a:r>
            <a:endParaRPr lang="en-US" sz="2800" dirty="0"/>
          </a:p>
        </p:txBody>
      </p:sp>
      <p:sp>
        <p:nvSpPr>
          <p:cNvPr id="8" name="Text 5"/>
          <p:cNvSpPr/>
          <p:nvPr/>
        </p:nvSpPr>
        <p:spPr>
          <a:xfrm>
            <a:off x="997863" y="4303514"/>
            <a:ext cx="3816906" cy="18616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Генералы, оказавшись без слуг, готовы съесть друг друга. Без принудительного труда мужика «цивилизованное» общество элит самоуничтожается, обнажая свою беспомощность.</a:t>
            </a:r>
            <a:endParaRPr lang="en-US" sz="2000" dirty="0"/>
          </a:p>
        </p:txBody>
      </p:sp>
      <p:sp>
        <p:nvSpPr>
          <p:cNvPr id="9" name="Shape 6"/>
          <p:cNvSpPr/>
          <p:nvPr/>
        </p:nvSpPr>
        <p:spPr>
          <a:xfrm>
            <a:off x="5202555" y="2874407"/>
            <a:ext cx="4225171" cy="3813691"/>
          </a:xfrm>
          <a:prstGeom prst="roundRect">
            <a:avLst>
              <a:gd name="adj" fmla="val 803"/>
            </a:avLst>
          </a:prstGeom>
          <a:solidFill>
            <a:srgbClr val="5F5153"/>
          </a:solidFill>
          <a:ln/>
        </p:spPr>
      </p:sp>
      <p:sp>
        <p:nvSpPr>
          <p:cNvPr id="10" name="Shape 7"/>
          <p:cNvSpPr/>
          <p:nvPr/>
        </p:nvSpPr>
        <p:spPr>
          <a:xfrm>
            <a:off x="5406628" y="3078480"/>
            <a:ext cx="612338" cy="612338"/>
          </a:xfrm>
          <a:prstGeom prst="roundRect">
            <a:avLst>
              <a:gd name="adj" fmla="val 14931436"/>
            </a:avLst>
          </a:prstGeom>
          <a:solidFill>
            <a:srgbClr val="E2C2B3"/>
          </a:solidFill>
          <a:ln/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74983" y="3246834"/>
            <a:ext cx="275511" cy="275511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5406628" y="3874532"/>
            <a:ext cx="3817025" cy="637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800" b="1" dirty="0">
                <a:solidFill>
                  <a:srgbClr val="D3C9C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«Мужик как волшебный раб»</a:t>
            </a:r>
            <a:endParaRPr lang="en-US" sz="2800" dirty="0"/>
          </a:p>
        </p:txBody>
      </p:sp>
      <p:sp>
        <p:nvSpPr>
          <p:cNvPr id="13" name="Text 9"/>
          <p:cNvSpPr/>
          <p:nvPr/>
        </p:nvSpPr>
        <p:spPr>
          <a:xfrm>
            <a:off x="5406628" y="4622363"/>
            <a:ext cx="3817025" cy="18616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Мужик не просто находит еду – он сам вьет веревку, чтобы его привязали. Это кульминация сатиры – добровольное самоограничение и укоренившаяся привычка к подчинению.</a:t>
            </a:r>
            <a:endParaRPr lang="en-US" sz="2000" dirty="0"/>
          </a:p>
        </p:txBody>
      </p:sp>
      <p:sp>
        <p:nvSpPr>
          <p:cNvPr id="14" name="Shape 10"/>
          <p:cNvSpPr/>
          <p:nvPr/>
        </p:nvSpPr>
        <p:spPr>
          <a:xfrm>
            <a:off x="9611439" y="2874407"/>
            <a:ext cx="4225171" cy="3813691"/>
          </a:xfrm>
          <a:prstGeom prst="roundRect">
            <a:avLst>
              <a:gd name="adj" fmla="val 803"/>
            </a:avLst>
          </a:prstGeom>
          <a:solidFill>
            <a:srgbClr val="5F5153"/>
          </a:solidFill>
          <a:ln/>
        </p:spPr>
      </p:sp>
      <p:sp>
        <p:nvSpPr>
          <p:cNvPr id="15" name="Shape 11"/>
          <p:cNvSpPr/>
          <p:nvPr/>
        </p:nvSpPr>
        <p:spPr>
          <a:xfrm>
            <a:off x="9815513" y="3078480"/>
            <a:ext cx="612338" cy="612338"/>
          </a:xfrm>
          <a:prstGeom prst="roundRect">
            <a:avLst>
              <a:gd name="adj" fmla="val 14931436"/>
            </a:avLst>
          </a:prstGeom>
          <a:solidFill>
            <a:srgbClr val="E2C2B3"/>
          </a:solidFill>
          <a:ln/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83867" y="3246834"/>
            <a:ext cx="275511" cy="275511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9815513" y="3874532"/>
            <a:ext cx="2766893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800" b="1" dirty="0">
                <a:solidFill>
                  <a:srgbClr val="D3C9C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«Награда» в финале</a:t>
            </a:r>
            <a:endParaRPr lang="en-US" sz="2800" dirty="0"/>
          </a:p>
        </p:txBody>
      </p:sp>
      <p:sp>
        <p:nvSpPr>
          <p:cNvPr id="18" name="Text 13"/>
          <p:cNvSpPr/>
          <p:nvPr/>
        </p:nvSpPr>
        <p:spPr>
          <a:xfrm>
            <a:off x="9815513" y="4303514"/>
            <a:ext cx="3817025" cy="12411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Рюмка водки и пятак. Гротескная «справедливость» системы, где труд оценивается в подачку, а не в свободу и достоинство.</a:t>
            </a:r>
            <a:endParaRPr lang="en-US" sz="2000" dirty="0"/>
          </a:p>
        </p:txBody>
      </p:sp>
      <p:sp>
        <p:nvSpPr>
          <p:cNvPr id="19" name="Text 14"/>
          <p:cNvSpPr/>
          <p:nvPr/>
        </p:nvSpPr>
        <p:spPr>
          <a:xfrm>
            <a:off x="793790" y="6894790"/>
            <a:ext cx="13042821" cy="6205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dirty="0">
                <a:solidFill>
                  <a:srgbClr val="E2C2B3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Методический прием:</a:t>
            </a:r>
            <a:r>
              <a:rPr lang="en-US" sz="200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 Предложите ученикам найти и прокомментировать эти сцены, задавая вопрос: «Что здесь преувеличено и почему?»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96835" y="311825"/>
            <a:ext cx="1030224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200" b="1" dirty="0">
                <a:solidFill>
                  <a:srgbClr val="FFF8F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Связь с историческим контекстом и межпредметные возможности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396835" y="949523"/>
            <a:ext cx="2342555" cy="2126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4000" b="1" dirty="0">
                <a:solidFill>
                  <a:srgbClr val="FFF8F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Исторические параллели</a:t>
            </a:r>
            <a:endParaRPr lang="en-US" sz="4000" dirty="0"/>
          </a:p>
        </p:txBody>
      </p:sp>
      <p:sp>
        <p:nvSpPr>
          <p:cNvPr id="4" name="Text 2"/>
          <p:cNvSpPr/>
          <p:nvPr/>
        </p:nvSpPr>
        <p:spPr>
          <a:xfrm>
            <a:off x="389215" y="1510338"/>
            <a:ext cx="6780014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sz="2000" b="1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1861 год:</a:t>
            </a:r>
            <a:r>
              <a:rPr lang="en-US" sz="200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 Отмена крепостного права. </a:t>
            </a:r>
            <a:endParaRPr lang="ru-RU" sz="2000" dirty="0">
              <a:solidFill>
                <a:srgbClr val="D3C9C5"/>
              </a:solidFill>
              <a:latin typeface="Noto Serif HK" pitchFamily="34" charset="0"/>
              <a:ea typeface="Noto Serif HK" pitchFamily="34" charset="-122"/>
              <a:cs typeface="Noto Serif HK" pitchFamily="34" charset="-120"/>
            </a:endParaRPr>
          </a:p>
          <a:p>
            <a:pPr algn="l">
              <a:buSzPct val="100000"/>
            </a:pPr>
            <a:r>
              <a:rPr lang="en-US" sz="2000" dirty="0" err="1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Сказка</a:t>
            </a:r>
            <a:r>
              <a:rPr lang="en-US" sz="200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 написана в </a:t>
            </a:r>
            <a:r>
              <a:rPr lang="en-US" sz="2000" b="1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1869 г.</a:t>
            </a:r>
            <a:r>
              <a:rPr lang="en-US" sz="200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 – время осмысления </a:t>
            </a:r>
            <a:r>
              <a:rPr lang="en-US" sz="2000" dirty="0" err="1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итогов</a:t>
            </a:r>
            <a:r>
              <a:rPr lang="en-US" sz="200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 </a:t>
            </a:r>
            <a:r>
              <a:rPr lang="en-US" sz="2000" dirty="0" err="1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реформы</a:t>
            </a:r>
            <a:r>
              <a:rPr lang="en-US" sz="200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.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416778" y="2784811"/>
            <a:ext cx="6780014" cy="3629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sz="2000" b="1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Главная мысль Щедрина:</a:t>
            </a:r>
            <a:r>
              <a:rPr lang="en-US" sz="200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 Отмена рабства </a:t>
            </a:r>
            <a:r>
              <a:rPr lang="en-US" sz="2000" i="1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де-юре</a:t>
            </a:r>
            <a:r>
              <a:rPr lang="en-US" sz="200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 не отменила рабского сознания (</a:t>
            </a:r>
            <a:r>
              <a:rPr lang="en-US" sz="2000" i="1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де-факто</a:t>
            </a:r>
            <a:r>
              <a:rPr lang="en-US" sz="200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). Проблема – в менталитете.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389215" y="2164465"/>
            <a:ext cx="6780014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sz="200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Сказка – это диагноз не только прошлому, но и </a:t>
            </a:r>
            <a:r>
              <a:rPr lang="en-US" sz="2000" dirty="0" err="1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настоящему</a:t>
            </a:r>
            <a:r>
              <a:rPr lang="en-US" sz="200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 </a:t>
            </a:r>
            <a:endParaRPr lang="ru-RU" sz="2000" dirty="0">
              <a:solidFill>
                <a:srgbClr val="D3C9C5"/>
              </a:solidFill>
              <a:latin typeface="Noto Serif HK" pitchFamily="34" charset="0"/>
              <a:ea typeface="Noto Serif HK" pitchFamily="34" charset="-122"/>
              <a:cs typeface="Noto Serif HK" pitchFamily="34" charset="-120"/>
            </a:endParaRPr>
          </a:p>
          <a:p>
            <a:pPr marL="342900" indent="-342900" algn="l">
              <a:buSzPct val="100000"/>
              <a:buChar char="•"/>
            </a:pPr>
            <a:r>
              <a:rPr lang="en-US" sz="2000" dirty="0" err="1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Щедрина</a:t>
            </a:r>
            <a:r>
              <a:rPr lang="en-US" sz="200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 (пореформенная Россия).</a:t>
            </a:r>
            <a:endParaRPr lang="en-US" sz="2000" dirty="0"/>
          </a:p>
        </p:txBody>
      </p:sp>
      <p:sp>
        <p:nvSpPr>
          <p:cNvPr id="8" name="Text 5"/>
          <p:cNvSpPr/>
          <p:nvPr/>
        </p:nvSpPr>
        <p:spPr>
          <a:xfrm>
            <a:off x="7461171" y="949523"/>
            <a:ext cx="2079903" cy="2126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4000" b="1" dirty="0">
                <a:solidFill>
                  <a:srgbClr val="FFF8F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Межпредметный мост</a:t>
            </a:r>
            <a:endParaRPr lang="en-US" sz="4000" dirty="0"/>
          </a:p>
        </p:txBody>
      </p:sp>
      <p:sp>
        <p:nvSpPr>
          <p:cNvPr id="9" name="Text 6"/>
          <p:cNvSpPr/>
          <p:nvPr/>
        </p:nvSpPr>
        <p:spPr>
          <a:xfrm>
            <a:off x="7623096" y="1528555"/>
            <a:ext cx="6780014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Литература + История + Обществознание:</a:t>
            </a:r>
            <a:endParaRPr lang="en-US" sz="2000" dirty="0"/>
          </a:p>
        </p:txBody>
      </p:sp>
      <p:sp>
        <p:nvSpPr>
          <p:cNvPr id="10" name="Text 7"/>
          <p:cNvSpPr/>
          <p:nvPr/>
        </p:nvSpPr>
        <p:spPr>
          <a:xfrm>
            <a:off x="7461171" y="1884878"/>
            <a:ext cx="6780014" cy="3629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sz="200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Обсуждение тем: </a:t>
            </a:r>
            <a:r>
              <a:rPr lang="en-US" sz="2000" b="1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социальная справедливость, труд и паразитизм, психология подчинения, последствия реформ.</a:t>
            </a:r>
            <a:endParaRPr lang="en-US" sz="2000" dirty="0"/>
          </a:p>
        </p:txBody>
      </p:sp>
      <p:sp>
        <p:nvSpPr>
          <p:cNvPr id="11" name="Text 8"/>
          <p:cNvSpPr/>
          <p:nvPr/>
        </p:nvSpPr>
        <p:spPr>
          <a:xfrm>
            <a:off x="7461171" y="2793741"/>
            <a:ext cx="6780014" cy="3629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sz="200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Вопрос для дискуссии: </a:t>
            </a:r>
            <a:r>
              <a:rPr lang="en-US" sz="2000" b="1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«Почему мужик, способный «в лесу рябчика изловить, огонь добыть, пищу приготовить», не может (не хочет?) освободиться?»</a:t>
            </a:r>
            <a:endParaRPr lang="en-US" sz="20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8B146F9-54AF-D925-C3DF-CAACC6986A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500" r="21406" b="9722"/>
          <a:stretch/>
        </p:blipFill>
        <p:spPr>
          <a:xfrm>
            <a:off x="-1" y="3683525"/>
            <a:ext cx="5648325" cy="454607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6DC61C7-4307-64AF-C002-E783DBFE5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1074" y="3732564"/>
            <a:ext cx="5996047" cy="44970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5333" y="593527"/>
            <a:ext cx="9894570" cy="5732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3600" b="1" dirty="0">
                <a:solidFill>
                  <a:srgbClr val="FFF8F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Выводы и методические рекомендации</a:t>
            </a:r>
            <a:endParaRPr lang="en-US" sz="3600" dirty="0"/>
          </a:p>
        </p:txBody>
      </p:sp>
      <p:sp>
        <p:nvSpPr>
          <p:cNvPr id="3" name="Shape 1"/>
          <p:cNvSpPr/>
          <p:nvPr/>
        </p:nvSpPr>
        <p:spPr>
          <a:xfrm>
            <a:off x="755333" y="1478637"/>
            <a:ext cx="4269343" cy="2149793"/>
          </a:xfrm>
          <a:prstGeom prst="roundRect">
            <a:avLst>
              <a:gd name="adj" fmla="val 5104"/>
            </a:avLst>
          </a:prstGeom>
          <a:solidFill>
            <a:srgbClr val="403234"/>
          </a:solidFill>
          <a:ln w="22860">
            <a:solidFill>
              <a:srgbClr val="786A6C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732473" y="1478637"/>
            <a:ext cx="91440" cy="2149793"/>
          </a:xfrm>
          <a:prstGeom prst="roundRect">
            <a:avLst>
              <a:gd name="adj" fmla="val 30095"/>
            </a:avLst>
          </a:prstGeom>
          <a:solidFill>
            <a:srgbClr val="E2C2B3"/>
          </a:solidFill>
          <a:ln/>
        </p:spPr>
      </p:sp>
      <p:sp>
        <p:nvSpPr>
          <p:cNvPr id="5" name="Text 3"/>
          <p:cNvSpPr/>
          <p:nvPr/>
        </p:nvSpPr>
        <p:spPr>
          <a:xfrm>
            <a:off x="1030129" y="1684853"/>
            <a:ext cx="2293144" cy="286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3200" b="1" dirty="0">
                <a:solidFill>
                  <a:srgbClr val="D3C9C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Глубокий анализ</a:t>
            </a:r>
            <a:endParaRPr lang="en-US" sz="3200" dirty="0"/>
          </a:p>
        </p:txBody>
      </p:sp>
      <p:sp>
        <p:nvSpPr>
          <p:cNvPr id="6" name="Text 4"/>
          <p:cNvSpPr/>
          <p:nvPr/>
        </p:nvSpPr>
        <p:spPr>
          <a:xfrm>
            <a:off x="1030129" y="2064901"/>
            <a:ext cx="3788331" cy="13573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240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Сказка Щедрина – не просто насмешка, а глубокий социально-психологический анализ основ крепостнического общества и его последствий.</a:t>
            </a:r>
            <a:endParaRPr lang="en-US" sz="2400" dirty="0"/>
          </a:p>
        </p:txBody>
      </p:sp>
      <p:sp>
        <p:nvSpPr>
          <p:cNvPr id="7" name="Shape 5"/>
          <p:cNvSpPr/>
          <p:nvPr/>
        </p:nvSpPr>
        <p:spPr>
          <a:xfrm>
            <a:off x="5180528" y="1478637"/>
            <a:ext cx="4269343" cy="2149793"/>
          </a:xfrm>
          <a:prstGeom prst="roundRect">
            <a:avLst>
              <a:gd name="adj" fmla="val 5104"/>
            </a:avLst>
          </a:prstGeom>
          <a:solidFill>
            <a:srgbClr val="403234"/>
          </a:solidFill>
          <a:ln w="22860">
            <a:solidFill>
              <a:srgbClr val="786A6C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5157668" y="1478637"/>
            <a:ext cx="91440" cy="2149793"/>
          </a:xfrm>
          <a:prstGeom prst="roundRect">
            <a:avLst>
              <a:gd name="adj" fmla="val 30095"/>
            </a:avLst>
          </a:prstGeom>
          <a:solidFill>
            <a:srgbClr val="E2C2B3"/>
          </a:solidFill>
          <a:ln/>
        </p:spPr>
      </p:sp>
      <p:sp>
        <p:nvSpPr>
          <p:cNvPr id="9" name="Text 7"/>
          <p:cNvSpPr/>
          <p:nvPr/>
        </p:nvSpPr>
        <p:spPr>
          <a:xfrm>
            <a:off x="5455325" y="1684853"/>
            <a:ext cx="2293144" cy="286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3200" b="1" dirty="0">
                <a:solidFill>
                  <a:srgbClr val="D3C9C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Актуальность</a:t>
            </a:r>
            <a:endParaRPr lang="en-US" sz="3200" dirty="0"/>
          </a:p>
        </p:txBody>
      </p:sp>
      <p:sp>
        <p:nvSpPr>
          <p:cNvPr id="10" name="Text 8"/>
          <p:cNvSpPr/>
          <p:nvPr/>
        </p:nvSpPr>
        <p:spPr>
          <a:xfrm>
            <a:off x="5455325" y="2064901"/>
            <a:ext cx="3788331" cy="1085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240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Произведение остается актуальным для обсуждения тем ответственности, труда и человеческого достоинства в современном мире.</a:t>
            </a:r>
            <a:endParaRPr lang="en-US" sz="2400" dirty="0"/>
          </a:p>
        </p:txBody>
      </p:sp>
      <p:sp>
        <p:nvSpPr>
          <p:cNvPr id="11" name="Shape 9"/>
          <p:cNvSpPr/>
          <p:nvPr/>
        </p:nvSpPr>
        <p:spPr>
          <a:xfrm>
            <a:off x="9605724" y="1478637"/>
            <a:ext cx="4269343" cy="2149793"/>
          </a:xfrm>
          <a:prstGeom prst="roundRect">
            <a:avLst>
              <a:gd name="adj" fmla="val 5104"/>
            </a:avLst>
          </a:prstGeom>
          <a:solidFill>
            <a:srgbClr val="403234"/>
          </a:solidFill>
          <a:ln w="22860">
            <a:solidFill>
              <a:srgbClr val="786A6C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9582864" y="1478637"/>
            <a:ext cx="91440" cy="2149793"/>
          </a:xfrm>
          <a:prstGeom prst="roundRect">
            <a:avLst>
              <a:gd name="adj" fmla="val 30095"/>
            </a:avLst>
          </a:prstGeom>
          <a:solidFill>
            <a:srgbClr val="E2C2B3"/>
          </a:solidFill>
          <a:ln/>
        </p:spPr>
      </p:sp>
      <p:sp>
        <p:nvSpPr>
          <p:cNvPr id="13" name="Text 11"/>
          <p:cNvSpPr/>
          <p:nvPr/>
        </p:nvSpPr>
        <p:spPr>
          <a:xfrm>
            <a:off x="9880521" y="1684853"/>
            <a:ext cx="2809280" cy="286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3200" b="1" dirty="0">
                <a:solidFill>
                  <a:srgbClr val="D3C9C5"/>
                </a:solidFill>
                <a:latin typeface="Noto Serif HK Bold" pitchFamily="34" charset="0"/>
                <a:ea typeface="Noto Serif HK Bold" pitchFamily="34" charset="-122"/>
                <a:cs typeface="Noto Serif HK Bold" pitchFamily="34" charset="-120"/>
              </a:rPr>
              <a:t>Инструмент для урока</a:t>
            </a:r>
            <a:endParaRPr lang="en-US" sz="3200" dirty="0"/>
          </a:p>
        </p:txBody>
      </p:sp>
      <p:sp>
        <p:nvSpPr>
          <p:cNvPr id="14" name="Text 12"/>
          <p:cNvSpPr/>
          <p:nvPr/>
        </p:nvSpPr>
        <p:spPr>
          <a:xfrm>
            <a:off x="9880521" y="2064901"/>
            <a:ext cx="3788331" cy="1085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240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Она позволяет говорить с учениками о сложных исторических явлениях через яркие, запоминающиеся образы, доступные для понимания.</a:t>
            </a:r>
            <a:endParaRPr lang="en-US" sz="2400" dirty="0"/>
          </a:p>
        </p:txBody>
      </p:sp>
      <p:sp>
        <p:nvSpPr>
          <p:cNvPr id="15" name="Shape 13"/>
          <p:cNvSpPr/>
          <p:nvPr/>
        </p:nvSpPr>
        <p:spPr>
          <a:xfrm>
            <a:off x="755333" y="3803809"/>
            <a:ext cx="13119735" cy="976551"/>
          </a:xfrm>
          <a:prstGeom prst="roundRect">
            <a:avLst>
              <a:gd name="adj" fmla="val 2818"/>
            </a:avLst>
          </a:prstGeom>
          <a:solidFill>
            <a:srgbClr val="372015"/>
          </a:solidFill>
          <a:ln/>
        </p:spPr>
      </p:sp>
      <p:pic>
        <p:nvPicPr>
          <p:cNvPr id="1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89" y="4085868"/>
            <a:ext cx="229314" cy="183356"/>
          </a:xfrm>
          <a:prstGeom prst="rect">
            <a:avLst/>
          </a:prstGeom>
        </p:spPr>
      </p:pic>
      <p:sp>
        <p:nvSpPr>
          <p:cNvPr id="17" name="Text 14"/>
          <p:cNvSpPr/>
          <p:nvPr/>
        </p:nvSpPr>
        <p:spPr>
          <a:xfrm>
            <a:off x="1351359" y="4005501"/>
            <a:ext cx="12340352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2400" dirty="0">
                <a:solidFill>
                  <a:srgbClr val="E2C2B3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Творческое задание:</a:t>
            </a:r>
            <a:r>
              <a:rPr lang="en-US" sz="2400" dirty="0">
                <a:solidFill>
                  <a:srgbClr val="FFFFFF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 Предложите ученикам написать современную сказку-аллегорию на тему актуальных социальных отношений.</a:t>
            </a:r>
            <a:endParaRPr lang="en-US" sz="2400" dirty="0"/>
          </a:p>
        </p:txBody>
      </p:sp>
      <p:sp>
        <p:nvSpPr>
          <p:cNvPr id="18" name="Text 15"/>
          <p:cNvSpPr/>
          <p:nvPr/>
        </p:nvSpPr>
        <p:spPr>
          <a:xfrm>
            <a:off x="755333" y="4955738"/>
            <a:ext cx="13119735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endParaRPr lang="en-US" sz="2400" dirty="0"/>
          </a:p>
        </p:txBody>
      </p:sp>
      <p:sp>
        <p:nvSpPr>
          <p:cNvPr id="19" name="Text 16"/>
          <p:cNvSpPr/>
          <p:nvPr/>
        </p:nvSpPr>
        <p:spPr>
          <a:xfrm>
            <a:off x="1030486" y="5577959"/>
            <a:ext cx="12844582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240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«Я люблю Россию до боли сердечной и даже не могу помыслить себя где-либо, </a:t>
            </a:r>
            <a:endParaRPr lang="ru-RU" sz="2400" dirty="0">
              <a:solidFill>
                <a:srgbClr val="D3C9C5"/>
              </a:solidFill>
              <a:latin typeface="Noto Serif HK" pitchFamily="34" charset="0"/>
              <a:ea typeface="Noto Serif HK" pitchFamily="34" charset="-122"/>
              <a:cs typeface="Noto Serif HK" pitchFamily="34" charset="-120"/>
            </a:endParaRPr>
          </a:p>
          <a:p>
            <a:pPr marL="0" indent="0" algn="l">
              <a:lnSpc>
                <a:spcPts val="2100"/>
              </a:lnSpc>
              <a:buNone/>
            </a:pPr>
            <a:r>
              <a:rPr lang="en-US" sz="2400" dirty="0" err="1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кроме</a:t>
            </a:r>
            <a:r>
              <a:rPr lang="en-US" sz="240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 России». (М.Е. Салтыков-Щедрин)</a:t>
            </a:r>
            <a:endParaRPr lang="en-US" sz="2400" dirty="0"/>
          </a:p>
        </p:txBody>
      </p:sp>
      <p:sp>
        <p:nvSpPr>
          <p:cNvPr id="20" name="Shape 17"/>
          <p:cNvSpPr/>
          <p:nvPr/>
        </p:nvSpPr>
        <p:spPr>
          <a:xfrm>
            <a:off x="755333" y="5402580"/>
            <a:ext cx="22860" cy="622221"/>
          </a:xfrm>
          <a:prstGeom prst="rect">
            <a:avLst/>
          </a:prstGeom>
          <a:solidFill>
            <a:srgbClr val="E2C2B3"/>
          </a:solidFill>
          <a:ln/>
        </p:spPr>
      </p:sp>
      <p:sp>
        <p:nvSpPr>
          <p:cNvPr id="21" name="Text 18"/>
          <p:cNvSpPr/>
          <p:nvPr/>
        </p:nvSpPr>
        <p:spPr>
          <a:xfrm>
            <a:off x="755333" y="6200180"/>
            <a:ext cx="13119735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endParaRPr lang="en-US" sz="2400" dirty="0"/>
          </a:p>
        </p:txBody>
      </p:sp>
      <p:sp>
        <p:nvSpPr>
          <p:cNvPr id="22" name="Text 19"/>
          <p:cNvSpPr/>
          <p:nvPr/>
        </p:nvSpPr>
        <p:spPr>
          <a:xfrm>
            <a:off x="755333" y="6918484"/>
            <a:ext cx="13119735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2400" dirty="0">
                <a:solidFill>
                  <a:srgbClr val="D3C9C5"/>
                </a:solidFill>
                <a:latin typeface="Noto Serif HK" pitchFamily="34" charset="0"/>
                <a:ea typeface="Noto Serif HK" pitchFamily="34" charset="-122"/>
                <a:cs typeface="Noto Serif HK" pitchFamily="34" charset="-120"/>
              </a:rPr>
              <a:t>Сатира Щедрина – это боль и надежда за свою страну, призыв к осмыслению и изменению.</a:t>
            </a:r>
            <a:endParaRPr lang="en-US" sz="2400" dirty="0"/>
          </a:p>
        </p:txBody>
      </p:sp>
      <p:sp>
        <p:nvSpPr>
          <p:cNvPr id="23" name="Text 20"/>
          <p:cNvSpPr/>
          <p:nvPr/>
        </p:nvSpPr>
        <p:spPr>
          <a:xfrm>
            <a:off x="755333" y="7365325"/>
            <a:ext cx="13119735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689</Words>
  <Application>Microsoft Office PowerPoint</Application>
  <PresentationFormat>Произвольный</PresentationFormat>
  <Paragraphs>69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Noto Serif HK</vt:lpstr>
      <vt:lpstr>Noto Serif HK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Анастасия Рыбакова</cp:lastModifiedBy>
  <cp:revision>2</cp:revision>
  <dcterms:created xsi:type="dcterms:W3CDTF">2026-01-20T16:05:42Z</dcterms:created>
  <dcterms:modified xsi:type="dcterms:W3CDTF">2026-01-20T16:29:26Z</dcterms:modified>
</cp:coreProperties>
</file>